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60" r:id="rId6"/>
    <p:sldId id="262" r:id="rId7"/>
    <p:sldId id="261" r:id="rId8"/>
    <p:sldId id="264" r:id="rId9"/>
    <p:sldId id="268" r:id="rId10"/>
    <p:sldId id="265" r:id="rId11"/>
    <p:sldId id="269" r:id="rId12"/>
    <p:sldId id="271" r:id="rId13"/>
    <p:sldId id="270" r:id="rId14"/>
    <p:sldId id="272" r:id="rId15"/>
    <p:sldId id="258" r:id="rId16"/>
    <p:sldId id="266" r:id="rId17"/>
    <p:sldId id="275" r:id="rId18"/>
    <p:sldId id="282" r:id="rId19"/>
    <p:sldId id="281" r:id="rId20"/>
    <p:sldId id="283" r:id="rId21"/>
    <p:sldId id="274" r:id="rId22"/>
    <p:sldId id="284" r:id="rId23"/>
    <p:sldId id="287" r:id="rId24"/>
    <p:sldId id="291" r:id="rId25"/>
    <p:sldId id="290" r:id="rId26"/>
    <p:sldId id="286" r:id="rId27"/>
    <p:sldId id="289" r:id="rId28"/>
    <p:sldId id="293" r:id="rId29"/>
    <p:sldId id="285" r:id="rId30"/>
    <p:sldId id="292" r:id="rId31"/>
    <p:sldId id="298" r:id="rId32"/>
    <p:sldId id="288" r:id="rId33"/>
    <p:sldId id="299" r:id="rId34"/>
    <p:sldId id="294" r:id="rId35"/>
    <p:sldId id="300" r:id="rId36"/>
    <p:sldId id="295" r:id="rId37"/>
    <p:sldId id="301" r:id="rId38"/>
    <p:sldId id="302" r:id="rId39"/>
    <p:sldId id="304" r:id="rId40"/>
    <p:sldId id="303" r:id="rId41"/>
    <p:sldId id="296" r:id="rId42"/>
    <p:sldId id="307" r:id="rId43"/>
    <p:sldId id="308" r:id="rId44"/>
    <p:sldId id="309" r:id="rId45"/>
    <p:sldId id="263" r:id="rId46"/>
    <p:sldId id="276" r:id="rId47"/>
    <p:sldId id="277" r:id="rId48"/>
    <p:sldId id="278" r:id="rId49"/>
    <p:sldId id="279" r:id="rId50"/>
    <p:sldId id="273" r:id="rId51"/>
    <p:sldId id="310" r:id="rId52"/>
    <p:sldId id="2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p:scale>
          <a:sx n="66" d="100"/>
          <a:sy n="66" d="100"/>
        </p:scale>
        <p:origin x="1560"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17A3-0446-C788-4801-3422566495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44AA8C-4F18-942E-B960-E720F3E1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7F87A1-9173-1084-5A44-38CF68BEFAA3}"/>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5" name="Footer Placeholder 4">
            <a:extLst>
              <a:ext uri="{FF2B5EF4-FFF2-40B4-BE49-F238E27FC236}">
                <a16:creationId xmlns:a16="http://schemas.microsoft.com/office/drawing/2014/main" id="{4BD58544-7CD9-292F-B3EC-026D3E9A3B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5CCC3-2299-3473-C40E-236DA08A9DFE}"/>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81423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70C2-7171-E2FB-21C6-BEF9BA2059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1D2D23-815D-727A-F08B-347286D790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D6BDA9-AB98-9AE8-8652-CAAC6298E23D}"/>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5" name="Footer Placeholder 4">
            <a:extLst>
              <a:ext uri="{FF2B5EF4-FFF2-40B4-BE49-F238E27FC236}">
                <a16:creationId xmlns:a16="http://schemas.microsoft.com/office/drawing/2014/main" id="{B29BAADB-1FA0-CCEB-2100-667BD02BBD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AB2773-92F0-3F1F-5327-EB7D8F7BDC56}"/>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150114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271B2-2E2E-6A0C-EC21-8E62CF7D9A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4FE6C3-87DA-7CF3-4DAF-441E3897EC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659E0E-3754-1528-169E-8277CD478F6C}"/>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5" name="Footer Placeholder 4">
            <a:extLst>
              <a:ext uri="{FF2B5EF4-FFF2-40B4-BE49-F238E27FC236}">
                <a16:creationId xmlns:a16="http://schemas.microsoft.com/office/drawing/2014/main" id="{85575FAC-5759-1C77-7C1E-CB9E825401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B813C3-0E02-B37E-A1BF-18952C3E2C18}"/>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1517958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628C-50F7-5A4D-D369-A9C29F5B30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E7AF8E-53E7-1364-B7F7-2CC0766EB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8C0AD9-03D0-51D5-CDFE-EF5035CD5307}"/>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5" name="Footer Placeholder 4">
            <a:extLst>
              <a:ext uri="{FF2B5EF4-FFF2-40B4-BE49-F238E27FC236}">
                <a16:creationId xmlns:a16="http://schemas.microsoft.com/office/drawing/2014/main" id="{F55E0793-6F4B-46C2-5F6F-9162795500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6BE257-6405-A330-C68F-9460D012830B}"/>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2518828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76A9-EDF7-E668-DBBF-C40E6C7C0A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859D39-999B-FA0D-0692-EFDEA8BFF1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A644D5-414F-EDAB-9EC4-72DCE5A7622D}"/>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5" name="Footer Placeholder 4">
            <a:extLst>
              <a:ext uri="{FF2B5EF4-FFF2-40B4-BE49-F238E27FC236}">
                <a16:creationId xmlns:a16="http://schemas.microsoft.com/office/drawing/2014/main" id="{8BAED2EC-856D-BD79-B965-4CD2F936AF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EA7099-029A-EAAB-0EC6-E2E25580FC83}"/>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947303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AB9A-0A36-CEDA-8DC9-C7DFC75D63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0F4827-81A6-7BFA-C2CF-516071FEE1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18D044-4B4C-0153-AE89-482BB836D5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5673A50-81B3-073B-2B0D-B3E62941BE3F}"/>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6" name="Footer Placeholder 5">
            <a:extLst>
              <a:ext uri="{FF2B5EF4-FFF2-40B4-BE49-F238E27FC236}">
                <a16:creationId xmlns:a16="http://schemas.microsoft.com/office/drawing/2014/main" id="{A302C5E1-B81D-82CB-19CB-3BF09373E6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54DD8E-3902-A96B-1FA3-B22DBD3941D0}"/>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1833193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1F9F-0943-19D4-B7BC-F2BC50DA02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8213A1-D2DE-2A07-CFC7-FFAD44403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36FAB-2B19-BB9C-3D41-705498CBCA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EA5B96-8E10-78FE-4BBE-174646D212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F5480-D4FE-7153-B1DC-41FAA65C2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6FC93E-6906-41B4-B951-A103C6B21C0C}"/>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8" name="Footer Placeholder 7">
            <a:extLst>
              <a:ext uri="{FF2B5EF4-FFF2-40B4-BE49-F238E27FC236}">
                <a16:creationId xmlns:a16="http://schemas.microsoft.com/office/drawing/2014/main" id="{A4EE04A9-0600-D21C-3C20-2824A99C34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683497-CD0B-7E3F-6ABC-BE532F16E00D}"/>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3431306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1240-3F46-B2CD-ED29-D1E49D5A88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C7F60E-0E69-1926-B05B-BB25B0A4B7FF}"/>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4" name="Footer Placeholder 3">
            <a:extLst>
              <a:ext uri="{FF2B5EF4-FFF2-40B4-BE49-F238E27FC236}">
                <a16:creationId xmlns:a16="http://schemas.microsoft.com/office/drawing/2014/main" id="{A91F0A5A-288D-9189-5F03-FFCDF941747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3ECA9D9-18AA-E6DE-AB72-F786060ACEC6}"/>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808957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4C7B57-2BDC-9A1D-1B05-D06FAD17371B}"/>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3" name="Footer Placeholder 2">
            <a:extLst>
              <a:ext uri="{FF2B5EF4-FFF2-40B4-BE49-F238E27FC236}">
                <a16:creationId xmlns:a16="http://schemas.microsoft.com/office/drawing/2014/main" id="{BF3F040A-B2E1-0B95-9CA8-81D238AFC9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4C38DD-92DA-BD5F-5549-43BD9BE2BFD1}"/>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2967283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576B-D5A8-219B-0C21-149832111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FB68D9-56A6-BAFE-034B-7AA8ED44EF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F8725A-6450-875B-2B70-EB89F6687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9E1038-D936-83CA-F2A6-A6F967195CA4}"/>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6" name="Footer Placeholder 5">
            <a:extLst>
              <a:ext uri="{FF2B5EF4-FFF2-40B4-BE49-F238E27FC236}">
                <a16:creationId xmlns:a16="http://schemas.microsoft.com/office/drawing/2014/main" id="{45358FE1-9B28-8C8A-9E21-FCE950316C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78FD50-D8E8-61FC-679C-DEA9975F0354}"/>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2405921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58FE-5108-B99C-42FA-0AD03EF43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6B3EF3-D702-5456-7679-4254D57CB2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E0AEAA-BAD8-B466-8050-6A5D22925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C9558-A53E-B987-BCB4-00F7174FBA4E}"/>
              </a:ext>
            </a:extLst>
          </p:cNvPr>
          <p:cNvSpPr>
            <a:spLocks noGrp="1"/>
          </p:cNvSpPr>
          <p:nvPr>
            <p:ph type="dt" sz="half" idx="10"/>
          </p:nvPr>
        </p:nvSpPr>
        <p:spPr/>
        <p:txBody>
          <a:bodyPr/>
          <a:lstStyle/>
          <a:p>
            <a:fld id="{352D0D2F-0266-47D4-B179-A8EE09B626C6}" type="datetimeFigureOut">
              <a:rPr lang="en-IN" smtClean="0"/>
              <a:t>26-10-2024</a:t>
            </a:fld>
            <a:endParaRPr lang="en-IN"/>
          </a:p>
        </p:txBody>
      </p:sp>
      <p:sp>
        <p:nvSpPr>
          <p:cNvPr id="6" name="Footer Placeholder 5">
            <a:extLst>
              <a:ext uri="{FF2B5EF4-FFF2-40B4-BE49-F238E27FC236}">
                <a16:creationId xmlns:a16="http://schemas.microsoft.com/office/drawing/2014/main" id="{E1C4398A-9E47-B1BE-3891-3B1C73D0D0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F717DC-10F0-E578-B094-2A6DE0CD8F53}"/>
              </a:ext>
            </a:extLst>
          </p:cNvPr>
          <p:cNvSpPr>
            <a:spLocks noGrp="1"/>
          </p:cNvSpPr>
          <p:nvPr>
            <p:ph type="sldNum" sz="quarter" idx="12"/>
          </p:nvPr>
        </p:nvSpPr>
        <p:spPr/>
        <p:txBody>
          <a:bodyPr/>
          <a:lstStyle/>
          <a:p>
            <a:fld id="{0CD70BA4-2A01-42F3-9AC2-504150C64783}" type="slidenum">
              <a:rPr lang="en-IN" smtClean="0"/>
              <a:t>‹#›</a:t>
            </a:fld>
            <a:endParaRPr lang="en-IN"/>
          </a:p>
        </p:txBody>
      </p:sp>
    </p:spTree>
    <p:extLst>
      <p:ext uri="{BB962C8B-B14F-4D97-AF65-F5344CB8AC3E}">
        <p14:creationId xmlns:p14="http://schemas.microsoft.com/office/powerpoint/2010/main" val="3401084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59BDBB-C7EE-7F2D-0E95-9CFECB8CC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F78B8B-32E3-2B2D-8228-F5CDE51BB0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D9EB1-662B-C670-A024-BE729AA25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D0D2F-0266-47D4-B179-A8EE09B626C6}" type="datetimeFigureOut">
              <a:rPr lang="en-IN" smtClean="0"/>
              <a:t>26-10-2024</a:t>
            </a:fld>
            <a:endParaRPr lang="en-IN"/>
          </a:p>
        </p:txBody>
      </p:sp>
      <p:sp>
        <p:nvSpPr>
          <p:cNvPr id="5" name="Footer Placeholder 4">
            <a:extLst>
              <a:ext uri="{FF2B5EF4-FFF2-40B4-BE49-F238E27FC236}">
                <a16:creationId xmlns:a16="http://schemas.microsoft.com/office/drawing/2014/main" id="{0394ED6B-1320-80B6-498A-848C65618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11E427-D767-1ECB-1E82-423F87568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70BA4-2A01-42F3-9AC2-504150C64783}" type="slidenum">
              <a:rPr lang="en-IN" smtClean="0"/>
              <a:t>‹#›</a:t>
            </a:fld>
            <a:endParaRPr lang="en-IN"/>
          </a:p>
        </p:txBody>
      </p:sp>
    </p:spTree>
    <p:extLst>
      <p:ext uri="{BB962C8B-B14F-4D97-AF65-F5344CB8AC3E}">
        <p14:creationId xmlns:p14="http://schemas.microsoft.com/office/powerpoint/2010/main" val="696488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ina@x.co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81A1A1-4477-613F-5311-21EA8099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902929"/>
          </a:xfrm>
          <a:prstGeom prst="rect">
            <a:avLst/>
          </a:prstGeom>
        </p:spPr>
      </p:pic>
    </p:spTree>
    <p:extLst>
      <p:ext uri="{BB962C8B-B14F-4D97-AF65-F5344CB8AC3E}">
        <p14:creationId xmlns:p14="http://schemas.microsoft.com/office/powerpoint/2010/main" val="1187654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564D5-2DE6-C911-044C-EFCE5044AAB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6310C4E-85E8-4118-4FCA-9F4A5A7A7A1D}"/>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C940A29A-0B6B-FE12-198D-FB41E8612A35}"/>
              </a:ext>
            </a:extLst>
          </p:cNvPr>
          <p:cNvSpPr/>
          <p:nvPr/>
        </p:nvSpPr>
        <p:spPr>
          <a:xfrm>
            <a:off x="3367548" y="137652"/>
            <a:ext cx="5456903" cy="58993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39C5034F-236B-941E-B226-361AF5922311}"/>
              </a:ext>
            </a:extLst>
          </p:cNvPr>
          <p:cNvSpPr txBox="1"/>
          <p:nvPr/>
        </p:nvSpPr>
        <p:spPr>
          <a:xfrm>
            <a:off x="2901744" y="137652"/>
            <a:ext cx="6388510" cy="523220"/>
          </a:xfrm>
          <a:prstGeom prst="rect">
            <a:avLst/>
          </a:prstGeom>
          <a:noFill/>
        </p:spPr>
        <p:txBody>
          <a:bodyPr wrap="square" rtlCol="0">
            <a:spAutoFit/>
          </a:bodyPr>
          <a:lstStyle/>
          <a:p>
            <a:pPr algn="ctr"/>
            <a:r>
              <a:rPr lang="en-IN" sz="2800" b="1" dirty="0">
                <a:solidFill>
                  <a:schemeClr val="accent1">
                    <a:lumMod val="75000"/>
                  </a:schemeClr>
                </a:solidFill>
              </a:rPr>
              <a:t>Creating Table &amp; Inserting Values</a:t>
            </a:r>
          </a:p>
        </p:txBody>
      </p:sp>
      <p:sp>
        <p:nvSpPr>
          <p:cNvPr id="5" name="Rectangle: Rounded Corners 4">
            <a:extLst>
              <a:ext uri="{FF2B5EF4-FFF2-40B4-BE49-F238E27FC236}">
                <a16:creationId xmlns:a16="http://schemas.microsoft.com/office/drawing/2014/main" id="{E6DC9830-D8C0-8E13-59FA-FC875E8BF634}"/>
              </a:ext>
            </a:extLst>
          </p:cNvPr>
          <p:cNvSpPr/>
          <p:nvPr/>
        </p:nvSpPr>
        <p:spPr>
          <a:xfrm>
            <a:off x="3510116" y="1219200"/>
            <a:ext cx="8396749" cy="53290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8FF7BDEE-5062-2FAC-9911-0CE933EB774B}"/>
              </a:ext>
            </a:extLst>
          </p:cNvPr>
          <p:cNvSpPr txBox="1"/>
          <p:nvPr/>
        </p:nvSpPr>
        <p:spPr>
          <a:xfrm>
            <a:off x="4025829" y="1219200"/>
            <a:ext cx="7927256" cy="5355312"/>
          </a:xfrm>
          <a:prstGeom prst="rect">
            <a:avLst/>
          </a:prstGeom>
          <a:noFill/>
        </p:spPr>
        <p:txBody>
          <a:bodyPr wrap="square" rtlCol="0">
            <a:spAutoFit/>
          </a:bodyPr>
          <a:lstStyle/>
          <a:p>
            <a:r>
              <a:rPr lang="en-IN" b="1" dirty="0">
                <a:solidFill>
                  <a:schemeClr val="accent1">
                    <a:lumMod val="75000"/>
                  </a:schemeClr>
                </a:solidFill>
              </a:rPr>
              <a:t>CREATE TABLE Customers (</a:t>
            </a:r>
          </a:p>
          <a:p>
            <a:r>
              <a:rPr lang="en-IN" b="1" dirty="0">
                <a:solidFill>
                  <a:schemeClr val="accent1">
                    <a:lumMod val="75000"/>
                  </a:schemeClr>
                </a:solidFill>
              </a:rPr>
              <a:t>    </a:t>
            </a:r>
            <a:r>
              <a:rPr lang="en-IN" b="1" dirty="0" err="1">
                <a:solidFill>
                  <a:schemeClr val="accent1">
                    <a:lumMod val="75000"/>
                  </a:schemeClr>
                </a:solidFill>
              </a:rPr>
              <a:t>customer_id</a:t>
            </a:r>
            <a:r>
              <a:rPr lang="en-IN" b="1" dirty="0">
                <a:solidFill>
                  <a:schemeClr val="accent1">
                    <a:lumMod val="75000"/>
                  </a:schemeClr>
                </a:solidFill>
              </a:rPr>
              <a:t> INT PRIMARY KEY,</a:t>
            </a:r>
          </a:p>
          <a:p>
            <a:r>
              <a:rPr lang="en-IN" b="1" dirty="0">
                <a:solidFill>
                  <a:schemeClr val="accent1">
                    <a:lumMod val="75000"/>
                  </a:schemeClr>
                </a:solidFill>
              </a:rPr>
              <a:t>    </a:t>
            </a:r>
            <a:r>
              <a:rPr lang="en-IN" b="1" dirty="0" err="1">
                <a:solidFill>
                  <a:schemeClr val="accent1">
                    <a:lumMod val="75000"/>
                  </a:schemeClr>
                </a:solidFill>
              </a:rPr>
              <a:t>Cname</a:t>
            </a:r>
            <a:r>
              <a:rPr lang="en-IN" b="1" dirty="0">
                <a:solidFill>
                  <a:schemeClr val="accent1">
                    <a:lumMod val="75000"/>
                  </a:schemeClr>
                </a:solidFill>
              </a:rPr>
              <a:t> VARCHAR(50),</a:t>
            </a:r>
          </a:p>
          <a:p>
            <a:r>
              <a:rPr lang="en-IN" b="1" dirty="0">
                <a:solidFill>
                  <a:schemeClr val="accent1">
                    <a:lumMod val="75000"/>
                  </a:schemeClr>
                </a:solidFill>
              </a:rPr>
              <a:t>    </a:t>
            </a:r>
            <a:r>
              <a:rPr lang="en-IN" b="1" dirty="0" err="1">
                <a:solidFill>
                  <a:schemeClr val="accent1">
                    <a:lumMod val="75000"/>
                  </a:schemeClr>
                </a:solidFill>
              </a:rPr>
              <a:t>Cemail</a:t>
            </a:r>
            <a:r>
              <a:rPr lang="en-IN" b="1" dirty="0">
                <a:solidFill>
                  <a:schemeClr val="accent1">
                    <a:lumMod val="75000"/>
                  </a:schemeClr>
                </a:solidFill>
              </a:rPr>
              <a:t> VARCHAR(50),</a:t>
            </a:r>
          </a:p>
          <a:p>
            <a:r>
              <a:rPr lang="en-IN" b="1" dirty="0">
                <a:solidFill>
                  <a:schemeClr val="accent1">
                    <a:lumMod val="75000"/>
                  </a:schemeClr>
                </a:solidFill>
              </a:rPr>
              <a:t>    </a:t>
            </a:r>
            <a:r>
              <a:rPr lang="en-IN" b="1" dirty="0" err="1">
                <a:solidFill>
                  <a:schemeClr val="accent1">
                    <a:lumMod val="75000"/>
                  </a:schemeClr>
                </a:solidFill>
              </a:rPr>
              <a:t>Cphone</a:t>
            </a:r>
            <a:r>
              <a:rPr lang="en-IN" b="1" dirty="0">
                <a:solidFill>
                  <a:schemeClr val="accent1">
                    <a:lumMod val="75000"/>
                  </a:schemeClr>
                </a:solidFill>
              </a:rPr>
              <a:t> VARCHAR(15),</a:t>
            </a:r>
          </a:p>
          <a:p>
            <a:r>
              <a:rPr lang="en-IN" b="1" dirty="0">
                <a:solidFill>
                  <a:schemeClr val="accent1">
                    <a:lumMod val="75000"/>
                  </a:schemeClr>
                </a:solidFill>
              </a:rPr>
              <a:t>    </a:t>
            </a:r>
            <a:r>
              <a:rPr lang="en-IN" b="1" dirty="0" err="1">
                <a:solidFill>
                  <a:schemeClr val="accent1">
                    <a:lumMod val="75000"/>
                  </a:schemeClr>
                </a:solidFill>
              </a:rPr>
              <a:t>Caddress</a:t>
            </a:r>
            <a:r>
              <a:rPr lang="en-IN" b="1" dirty="0">
                <a:solidFill>
                  <a:schemeClr val="accent1">
                    <a:lumMod val="75000"/>
                  </a:schemeClr>
                </a:solidFill>
              </a:rPr>
              <a:t> VARCHAR(100)</a:t>
            </a:r>
          </a:p>
          <a:p>
            <a:r>
              <a:rPr lang="en-IN" b="1" dirty="0">
                <a:solidFill>
                  <a:schemeClr val="accent1">
                    <a:lumMod val="75000"/>
                  </a:schemeClr>
                </a:solidFill>
              </a:rPr>
              <a:t>);</a:t>
            </a:r>
          </a:p>
          <a:p>
            <a:endParaRPr lang="en-IN" b="1" dirty="0">
              <a:solidFill>
                <a:schemeClr val="accent1">
                  <a:lumMod val="75000"/>
                </a:schemeClr>
              </a:solidFill>
            </a:endParaRPr>
          </a:p>
          <a:p>
            <a:r>
              <a:rPr lang="en-IN" b="1" dirty="0">
                <a:solidFill>
                  <a:schemeClr val="accent1">
                    <a:lumMod val="75000"/>
                  </a:schemeClr>
                </a:solidFill>
              </a:rPr>
              <a:t>INSERT ALL INTO Customers(</a:t>
            </a:r>
            <a:r>
              <a:rPr lang="en-IN" b="1" dirty="0" err="1">
                <a:solidFill>
                  <a:schemeClr val="accent1">
                    <a:lumMod val="75000"/>
                  </a:schemeClr>
                </a:solidFill>
              </a:rPr>
              <a:t>customer_id,Cname,Cemail,Cphone,Caddress</a:t>
            </a:r>
            <a:r>
              <a:rPr lang="en-IN" b="1" dirty="0">
                <a:solidFill>
                  <a:schemeClr val="accent1">
                    <a:lumMod val="75000"/>
                  </a:schemeClr>
                </a:solidFill>
              </a:rPr>
              <a:t>) VALUES(1, 'John Doe', 'john@email.com', '555-1234', '123 Main St’)</a:t>
            </a:r>
          </a:p>
          <a:p>
            <a:r>
              <a:rPr lang="en-IN" b="1" dirty="0">
                <a:solidFill>
                  <a:schemeClr val="accent1">
                    <a:lumMod val="75000"/>
                  </a:schemeClr>
                </a:solidFill>
              </a:rPr>
              <a:t>INTO Customers(</a:t>
            </a:r>
            <a:r>
              <a:rPr lang="en-IN" b="1" dirty="0" err="1">
                <a:solidFill>
                  <a:schemeClr val="accent1">
                    <a:lumMod val="75000"/>
                  </a:schemeClr>
                </a:solidFill>
              </a:rPr>
              <a:t>customer_id,Cname,Cemail,Cphone,Caddress</a:t>
            </a:r>
            <a:r>
              <a:rPr lang="en-IN" b="1" dirty="0">
                <a:solidFill>
                  <a:schemeClr val="accent1">
                    <a:lumMod val="75000"/>
                  </a:schemeClr>
                </a:solidFill>
              </a:rPr>
              <a:t>) VALUES(2, 'Jane Smith', 'jane@email.com', '555-5678', '456 Elm St’)</a:t>
            </a:r>
          </a:p>
          <a:p>
            <a:r>
              <a:rPr lang="en-IN" b="1" dirty="0">
                <a:solidFill>
                  <a:schemeClr val="accent1">
                    <a:lumMod val="75000"/>
                  </a:schemeClr>
                </a:solidFill>
              </a:rPr>
              <a:t>INTO Customers(</a:t>
            </a:r>
            <a:r>
              <a:rPr lang="en-IN" b="1" dirty="0" err="1">
                <a:solidFill>
                  <a:schemeClr val="accent1">
                    <a:lumMod val="75000"/>
                  </a:schemeClr>
                </a:solidFill>
              </a:rPr>
              <a:t>customer_id,Cname,Cemail,Cphone,Caddress</a:t>
            </a:r>
            <a:r>
              <a:rPr lang="en-IN" b="1" dirty="0">
                <a:solidFill>
                  <a:schemeClr val="accent1">
                    <a:lumMod val="75000"/>
                  </a:schemeClr>
                </a:solidFill>
              </a:rPr>
              <a:t>) VALUES(3, 'Bob Johnson', 'bob@email.com', '555-9876', '789 Oak Ave’)</a:t>
            </a:r>
          </a:p>
          <a:p>
            <a:r>
              <a:rPr lang="en-IN" b="1" dirty="0">
                <a:solidFill>
                  <a:schemeClr val="accent1">
                    <a:lumMod val="75000"/>
                  </a:schemeClr>
                </a:solidFill>
              </a:rPr>
              <a:t>INTO Customers(</a:t>
            </a:r>
            <a:r>
              <a:rPr lang="en-IN" b="1" dirty="0" err="1">
                <a:solidFill>
                  <a:schemeClr val="accent1">
                    <a:lumMod val="75000"/>
                  </a:schemeClr>
                </a:solidFill>
              </a:rPr>
              <a:t>customer_id,Cname,Cemail,Cphone,Caddress</a:t>
            </a:r>
            <a:r>
              <a:rPr lang="en-IN" b="1" dirty="0">
                <a:solidFill>
                  <a:schemeClr val="accent1">
                    <a:lumMod val="75000"/>
                  </a:schemeClr>
                </a:solidFill>
              </a:rPr>
              <a:t>) VALUES(4, 'Alice Brown', 'alice@email.com', '555-4321', '321 Pine Rd’)</a:t>
            </a:r>
          </a:p>
          <a:p>
            <a:r>
              <a:rPr lang="en-IN" b="1" dirty="0">
                <a:solidFill>
                  <a:schemeClr val="accent1">
                    <a:lumMod val="75000"/>
                  </a:schemeClr>
                </a:solidFill>
              </a:rPr>
              <a:t>INTO Customers(</a:t>
            </a:r>
            <a:r>
              <a:rPr lang="en-IN" b="1" dirty="0" err="1">
                <a:solidFill>
                  <a:schemeClr val="accent1">
                    <a:lumMod val="75000"/>
                  </a:schemeClr>
                </a:solidFill>
              </a:rPr>
              <a:t>customer_id,Cname,Cemail,Cphone,Caddress</a:t>
            </a:r>
            <a:r>
              <a:rPr lang="en-IN" b="1" dirty="0">
                <a:solidFill>
                  <a:schemeClr val="accent1">
                    <a:lumMod val="75000"/>
                  </a:schemeClr>
                </a:solidFill>
              </a:rPr>
              <a:t>) VALUES(5, 'Charlie Wilson', 'charlie@email.com', '555-8765', '654 Maple Ln’)</a:t>
            </a:r>
          </a:p>
          <a:p>
            <a:r>
              <a:rPr lang="en-IN" b="1" dirty="0">
                <a:solidFill>
                  <a:schemeClr val="accent1">
                    <a:lumMod val="75000"/>
                  </a:schemeClr>
                </a:solidFill>
              </a:rPr>
              <a:t>select * from dual;</a:t>
            </a:r>
          </a:p>
        </p:txBody>
      </p:sp>
      <p:pic>
        <p:nvPicPr>
          <p:cNvPr id="8" name="Picture 7">
            <a:extLst>
              <a:ext uri="{FF2B5EF4-FFF2-40B4-BE49-F238E27FC236}">
                <a16:creationId xmlns:a16="http://schemas.microsoft.com/office/drawing/2014/main" id="{4F1D43E2-CBB6-B41F-365F-D01B48B6A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26" y="3472189"/>
            <a:ext cx="5028240" cy="3429000"/>
          </a:xfrm>
          <a:prstGeom prst="rect">
            <a:avLst/>
          </a:prstGeom>
        </p:spPr>
      </p:pic>
      <p:sp>
        <p:nvSpPr>
          <p:cNvPr id="10" name="Speech Bubble: Rectangle 9">
            <a:extLst>
              <a:ext uri="{FF2B5EF4-FFF2-40B4-BE49-F238E27FC236}">
                <a16:creationId xmlns:a16="http://schemas.microsoft.com/office/drawing/2014/main" id="{5795E229-7557-1141-7D24-0E93DB6F729E}"/>
              </a:ext>
            </a:extLst>
          </p:cNvPr>
          <p:cNvSpPr/>
          <p:nvPr/>
        </p:nvSpPr>
        <p:spPr>
          <a:xfrm>
            <a:off x="160161" y="1441739"/>
            <a:ext cx="3006306" cy="1726498"/>
          </a:xfrm>
          <a:prstGeom prst="wedge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03381ACE-E142-791B-866C-0A5AFD1702DD}"/>
              </a:ext>
            </a:extLst>
          </p:cNvPr>
          <p:cNvSpPr txBox="1"/>
          <p:nvPr/>
        </p:nvSpPr>
        <p:spPr>
          <a:xfrm>
            <a:off x="332225" y="1441739"/>
            <a:ext cx="2662178" cy="1815882"/>
          </a:xfrm>
          <a:prstGeom prst="rect">
            <a:avLst/>
          </a:prstGeom>
          <a:noFill/>
        </p:spPr>
        <p:txBody>
          <a:bodyPr wrap="square" rtlCol="0">
            <a:spAutoFit/>
          </a:bodyPr>
          <a:lstStyle/>
          <a:p>
            <a:r>
              <a:rPr lang="en-IN" sz="2800" b="1" dirty="0">
                <a:solidFill>
                  <a:schemeClr val="accent1">
                    <a:lumMod val="75000"/>
                  </a:schemeClr>
                </a:solidFill>
              </a:rPr>
              <a:t>Here we’ve inserted values in our Customers table</a:t>
            </a:r>
          </a:p>
        </p:txBody>
      </p:sp>
    </p:spTree>
    <p:extLst>
      <p:ext uri="{BB962C8B-B14F-4D97-AF65-F5344CB8AC3E}">
        <p14:creationId xmlns:p14="http://schemas.microsoft.com/office/powerpoint/2010/main" val="621209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6EBED-2507-E996-C392-2F172648EB4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3CBBC72-08DA-CF81-D624-DDC9C2C210D8}"/>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5B405AAC-635A-E1E1-54ED-596DD68B7050}"/>
              </a:ext>
            </a:extLst>
          </p:cNvPr>
          <p:cNvSpPr/>
          <p:nvPr/>
        </p:nvSpPr>
        <p:spPr>
          <a:xfrm>
            <a:off x="3367548" y="137652"/>
            <a:ext cx="5456903" cy="58993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821324CA-34D4-6798-BEA8-F8483019DDDC}"/>
              </a:ext>
            </a:extLst>
          </p:cNvPr>
          <p:cNvSpPr txBox="1"/>
          <p:nvPr/>
        </p:nvSpPr>
        <p:spPr>
          <a:xfrm>
            <a:off x="2871020" y="171009"/>
            <a:ext cx="6388510" cy="523220"/>
          </a:xfrm>
          <a:prstGeom prst="rect">
            <a:avLst/>
          </a:prstGeom>
          <a:noFill/>
        </p:spPr>
        <p:txBody>
          <a:bodyPr wrap="square" rtlCol="0">
            <a:spAutoFit/>
          </a:bodyPr>
          <a:lstStyle/>
          <a:p>
            <a:pPr algn="ctr"/>
            <a:r>
              <a:rPr lang="en-IN" sz="2800" b="1" dirty="0">
                <a:solidFill>
                  <a:schemeClr val="accent1">
                    <a:lumMod val="75000"/>
                  </a:schemeClr>
                </a:solidFill>
              </a:rPr>
              <a:t>Creating Table &amp; Inserting Values</a:t>
            </a:r>
          </a:p>
        </p:txBody>
      </p:sp>
      <p:sp>
        <p:nvSpPr>
          <p:cNvPr id="5" name="Rectangle: Rounded Corners 4">
            <a:extLst>
              <a:ext uri="{FF2B5EF4-FFF2-40B4-BE49-F238E27FC236}">
                <a16:creationId xmlns:a16="http://schemas.microsoft.com/office/drawing/2014/main" id="{86AD92A8-EF31-049E-347A-A726994F8F07}"/>
              </a:ext>
            </a:extLst>
          </p:cNvPr>
          <p:cNvSpPr/>
          <p:nvPr/>
        </p:nvSpPr>
        <p:spPr>
          <a:xfrm>
            <a:off x="3510116" y="1219200"/>
            <a:ext cx="8396749" cy="53290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E29B4F2D-570D-760F-F078-319015A11105}"/>
              </a:ext>
            </a:extLst>
          </p:cNvPr>
          <p:cNvSpPr txBox="1"/>
          <p:nvPr/>
        </p:nvSpPr>
        <p:spPr>
          <a:xfrm>
            <a:off x="4119717" y="1252558"/>
            <a:ext cx="7929715" cy="5324535"/>
          </a:xfrm>
          <a:prstGeom prst="rect">
            <a:avLst/>
          </a:prstGeom>
          <a:noFill/>
        </p:spPr>
        <p:txBody>
          <a:bodyPr wrap="square" rtlCol="0">
            <a:spAutoFit/>
          </a:bodyPr>
          <a:lstStyle/>
          <a:p>
            <a:r>
              <a:rPr lang="en-IN" sz="1700" b="1" dirty="0">
                <a:solidFill>
                  <a:schemeClr val="accent1">
                    <a:lumMod val="75000"/>
                  </a:schemeClr>
                </a:solidFill>
              </a:rPr>
              <a:t>CREATE TABLE Restaurants (</a:t>
            </a:r>
          </a:p>
          <a:p>
            <a:r>
              <a:rPr lang="en-IN" sz="1700" b="1" dirty="0">
                <a:solidFill>
                  <a:schemeClr val="accent1">
                    <a:lumMod val="75000"/>
                  </a:schemeClr>
                </a:solidFill>
              </a:rPr>
              <a:t>    </a:t>
            </a:r>
            <a:r>
              <a:rPr lang="en-IN" sz="1700" b="1" dirty="0" err="1">
                <a:solidFill>
                  <a:schemeClr val="accent1">
                    <a:lumMod val="75000"/>
                  </a:schemeClr>
                </a:solidFill>
              </a:rPr>
              <a:t>restaurant_id</a:t>
            </a:r>
            <a:r>
              <a:rPr lang="en-IN" sz="1700" b="1" dirty="0">
                <a:solidFill>
                  <a:schemeClr val="accent1">
                    <a:lumMod val="75000"/>
                  </a:schemeClr>
                </a:solidFill>
              </a:rPr>
              <a:t> INT PRIMARY KEY,</a:t>
            </a:r>
          </a:p>
          <a:p>
            <a:r>
              <a:rPr lang="en-IN" sz="1700" b="1" dirty="0">
                <a:solidFill>
                  <a:schemeClr val="accent1">
                    <a:lumMod val="75000"/>
                  </a:schemeClr>
                </a:solidFill>
              </a:rPr>
              <a:t>    </a:t>
            </a:r>
            <a:r>
              <a:rPr lang="en-IN" sz="1700" b="1" dirty="0" err="1">
                <a:solidFill>
                  <a:schemeClr val="accent1">
                    <a:lumMod val="75000"/>
                  </a:schemeClr>
                </a:solidFill>
              </a:rPr>
              <a:t>Rname</a:t>
            </a:r>
            <a:r>
              <a:rPr lang="en-IN" sz="1700" b="1" dirty="0">
                <a:solidFill>
                  <a:schemeClr val="accent1">
                    <a:lumMod val="75000"/>
                  </a:schemeClr>
                </a:solidFill>
              </a:rPr>
              <a:t> VARCHAR(50),</a:t>
            </a:r>
          </a:p>
          <a:p>
            <a:r>
              <a:rPr lang="en-IN" sz="1700" b="1" dirty="0">
                <a:solidFill>
                  <a:schemeClr val="accent1">
                    <a:lumMod val="75000"/>
                  </a:schemeClr>
                </a:solidFill>
              </a:rPr>
              <a:t>    cuisine VARCHAR(30),</a:t>
            </a:r>
          </a:p>
          <a:p>
            <a:r>
              <a:rPr lang="en-IN" sz="1700" b="1" dirty="0">
                <a:solidFill>
                  <a:schemeClr val="accent1">
                    <a:lumMod val="75000"/>
                  </a:schemeClr>
                </a:solidFill>
              </a:rPr>
              <a:t>    </a:t>
            </a:r>
            <a:r>
              <a:rPr lang="en-IN" sz="1700" b="1" dirty="0" err="1">
                <a:solidFill>
                  <a:schemeClr val="accent1">
                    <a:lumMod val="75000"/>
                  </a:schemeClr>
                </a:solidFill>
              </a:rPr>
              <a:t>Raddress</a:t>
            </a:r>
            <a:r>
              <a:rPr lang="en-IN" sz="1700" b="1" dirty="0">
                <a:solidFill>
                  <a:schemeClr val="accent1">
                    <a:lumMod val="75000"/>
                  </a:schemeClr>
                </a:solidFill>
              </a:rPr>
              <a:t> VARCHAR(100),</a:t>
            </a:r>
          </a:p>
          <a:p>
            <a:r>
              <a:rPr lang="en-IN" sz="1700" b="1" dirty="0">
                <a:solidFill>
                  <a:schemeClr val="accent1">
                    <a:lumMod val="75000"/>
                  </a:schemeClr>
                </a:solidFill>
              </a:rPr>
              <a:t>    rating DECIMAL(3,1)</a:t>
            </a:r>
          </a:p>
          <a:p>
            <a:r>
              <a:rPr lang="en-IN" sz="1700" b="1" dirty="0">
                <a:solidFill>
                  <a:schemeClr val="accent1">
                    <a:lumMod val="75000"/>
                  </a:schemeClr>
                </a:solidFill>
              </a:rPr>
              <a:t>);</a:t>
            </a:r>
          </a:p>
          <a:p>
            <a:endParaRPr lang="en-IN" sz="1700" b="1" dirty="0">
              <a:solidFill>
                <a:schemeClr val="accent1">
                  <a:lumMod val="75000"/>
                </a:schemeClr>
              </a:solidFill>
            </a:endParaRPr>
          </a:p>
          <a:p>
            <a:r>
              <a:rPr lang="en-IN" sz="1700" b="1" dirty="0">
                <a:solidFill>
                  <a:schemeClr val="accent1">
                    <a:lumMod val="75000"/>
                  </a:schemeClr>
                </a:solidFill>
              </a:rPr>
              <a:t>INSERT ALL </a:t>
            </a:r>
          </a:p>
          <a:p>
            <a:r>
              <a:rPr lang="en-IN" sz="1700" b="1" dirty="0">
                <a:solidFill>
                  <a:schemeClr val="accent1">
                    <a:lumMod val="75000"/>
                  </a:schemeClr>
                </a:solidFill>
              </a:rPr>
              <a:t>INTO Restaurants(</a:t>
            </a:r>
            <a:r>
              <a:rPr lang="en-IN" sz="1700" b="1" dirty="0" err="1">
                <a:solidFill>
                  <a:schemeClr val="accent1">
                    <a:lumMod val="75000"/>
                  </a:schemeClr>
                </a:solidFill>
              </a:rPr>
              <a:t>restaurant_id,Rname,cuisine,Raddress,rating</a:t>
            </a:r>
            <a:r>
              <a:rPr lang="en-IN" sz="1700" b="1" dirty="0">
                <a:solidFill>
                  <a:schemeClr val="accent1">
                    <a:lumMod val="75000"/>
                  </a:schemeClr>
                </a:solidFill>
              </a:rPr>
              <a:t>) VALUES (1, 'Pasta Paradise', 'Italian', '111 Noodle St', 4.5)</a:t>
            </a:r>
          </a:p>
          <a:p>
            <a:r>
              <a:rPr lang="en-IN" sz="1700" b="1" dirty="0">
                <a:solidFill>
                  <a:schemeClr val="accent1">
                    <a:lumMod val="75000"/>
                  </a:schemeClr>
                </a:solidFill>
              </a:rPr>
              <a:t>INTO Restaurants(</a:t>
            </a:r>
            <a:r>
              <a:rPr lang="en-IN" sz="1700" b="1" dirty="0" err="1">
                <a:solidFill>
                  <a:schemeClr val="accent1">
                    <a:lumMod val="75000"/>
                  </a:schemeClr>
                </a:solidFill>
              </a:rPr>
              <a:t>restaurant_id,Rname,cuisine,Raddress,rating</a:t>
            </a:r>
            <a:r>
              <a:rPr lang="en-IN" sz="1700" b="1" dirty="0">
                <a:solidFill>
                  <a:schemeClr val="accent1">
                    <a:lumMod val="75000"/>
                  </a:schemeClr>
                </a:solidFill>
              </a:rPr>
              <a:t>) VALUES (2, 'Sushi Station', 'Japanese', '222 Fish Ave', 4.2)</a:t>
            </a:r>
          </a:p>
          <a:p>
            <a:r>
              <a:rPr lang="en-IN" sz="1700" b="1" dirty="0">
                <a:solidFill>
                  <a:schemeClr val="accent1">
                    <a:lumMod val="75000"/>
                  </a:schemeClr>
                </a:solidFill>
              </a:rPr>
              <a:t>INTO Restaurants(</a:t>
            </a:r>
            <a:r>
              <a:rPr lang="en-IN" sz="1700" b="1" dirty="0" err="1">
                <a:solidFill>
                  <a:schemeClr val="accent1">
                    <a:lumMod val="75000"/>
                  </a:schemeClr>
                </a:solidFill>
              </a:rPr>
              <a:t>restaurant_id,Rname,cuisine,Raddress,rating</a:t>
            </a:r>
            <a:r>
              <a:rPr lang="en-IN" sz="1700" b="1" dirty="0">
                <a:solidFill>
                  <a:schemeClr val="accent1">
                    <a:lumMod val="75000"/>
                  </a:schemeClr>
                </a:solidFill>
              </a:rPr>
              <a:t>) VALUES (3, 'Burger Bonanza', 'American', '333 Patty Rd', 3.8)</a:t>
            </a:r>
          </a:p>
          <a:p>
            <a:r>
              <a:rPr lang="en-IN" sz="1700" b="1" dirty="0">
                <a:solidFill>
                  <a:schemeClr val="accent1">
                    <a:lumMod val="75000"/>
                  </a:schemeClr>
                </a:solidFill>
              </a:rPr>
              <a:t>INTO Restaurants(</a:t>
            </a:r>
            <a:r>
              <a:rPr lang="en-IN" sz="1700" b="1" dirty="0" err="1">
                <a:solidFill>
                  <a:schemeClr val="accent1">
                    <a:lumMod val="75000"/>
                  </a:schemeClr>
                </a:solidFill>
              </a:rPr>
              <a:t>restaurant_id,Rname,cuisine,Raddress,rating</a:t>
            </a:r>
            <a:r>
              <a:rPr lang="en-IN" sz="1700" b="1" dirty="0">
                <a:solidFill>
                  <a:schemeClr val="accent1">
                    <a:lumMod val="75000"/>
                  </a:schemeClr>
                </a:solidFill>
              </a:rPr>
              <a:t>) VALUES (4, 'Taco Town', 'Mexican', '444 Salsa Ln', 4.0)</a:t>
            </a:r>
          </a:p>
          <a:p>
            <a:r>
              <a:rPr lang="en-IN" sz="1700" b="1" dirty="0">
                <a:solidFill>
                  <a:schemeClr val="accent1">
                    <a:lumMod val="75000"/>
                  </a:schemeClr>
                </a:solidFill>
              </a:rPr>
              <a:t>INTO Restaurants(</a:t>
            </a:r>
            <a:r>
              <a:rPr lang="en-IN" sz="1700" b="1" dirty="0" err="1">
                <a:solidFill>
                  <a:schemeClr val="accent1">
                    <a:lumMod val="75000"/>
                  </a:schemeClr>
                </a:solidFill>
              </a:rPr>
              <a:t>restaurant_id,Rname,cuisine,Raddress,rating</a:t>
            </a:r>
            <a:r>
              <a:rPr lang="en-IN" sz="1700" b="1" dirty="0">
                <a:solidFill>
                  <a:schemeClr val="accent1">
                    <a:lumMod val="75000"/>
                  </a:schemeClr>
                </a:solidFill>
              </a:rPr>
              <a:t>) VALUES (5, 'Curry Corner', 'Indian', '555 Spice Blvd', 4.7)</a:t>
            </a:r>
          </a:p>
          <a:p>
            <a:r>
              <a:rPr lang="en-IN" sz="1700" b="1" dirty="0">
                <a:solidFill>
                  <a:schemeClr val="accent1">
                    <a:lumMod val="75000"/>
                  </a:schemeClr>
                </a:solidFill>
              </a:rPr>
              <a:t>Select * from dual;</a:t>
            </a:r>
          </a:p>
        </p:txBody>
      </p:sp>
      <p:pic>
        <p:nvPicPr>
          <p:cNvPr id="8" name="Picture 7">
            <a:extLst>
              <a:ext uri="{FF2B5EF4-FFF2-40B4-BE49-F238E27FC236}">
                <a16:creationId xmlns:a16="http://schemas.microsoft.com/office/drawing/2014/main" id="{6A5A4D51-4F0D-598F-860F-CA706B3DA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26" y="3462357"/>
            <a:ext cx="5028240" cy="3429000"/>
          </a:xfrm>
          <a:prstGeom prst="rect">
            <a:avLst/>
          </a:prstGeom>
        </p:spPr>
      </p:pic>
      <p:sp>
        <p:nvSpPr>
          <p:cNvPr id="10" name="Speech Bubble: Rectangle 9">
            <a:extLst>
              <a:ext uri="{FF2B5EF4-FFF2-40B4-BE49-F238E27FC236}">
                <a16:creationId xmlns:a16="http://schemas.microsoft.com/office/drawing/2014/main" id="{C91518A0-378D-8399-70AD-135F9EBFD83C}"/>
              </a:ext>
            </a:extLst>
          </p:cNvPr>
          <p:cNvSpPr/>
          <p:nvPr/>
        </p:nvSpPr>
        <p:spPr>
          <a:xfrm>
            <a:off x="285134" y="1331089"/>
            <a:ext cx="3082413" cy="1840374"/>
          </a:xfrm>
          <a:prstGeom prst="wedge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C02EB2F7-3E7A-09D3-65A2-77CD3E952097}"/>
              </a:ext>
            </a:extLst>
          </p:cNvPr>
          <p:cNvSpPr txBox="1"/>
          <p:nvPr/>
        </p:nvSpPr>
        <p:spPr>
          <a:xfrm>
            <a:off x="285135" y="1402474"/>
            <a:ext cx="3224981" cy="1384995"/>
          </a:xfrm>
          <a:prstGeom prst="rect">
            <a:avLst/>
          </a:prstGeom>
          <a:noFill/>
        </p:spPr>
        <p:txBody>
          <a:bodyPr wrap="square" rtlCol="0">
            <a:spAutoFit/>
          </a:bodyPr>
          <a:lstStyle/>
          <a:p>
            <a:r>
              <a:rPr lang="en-IN" sz="2800" b="1" dirty="0">
                <a:solidFill>
                  <a:schemeClr val="accent1">
                    <a:lumMod val="75000"/>
                  </a:schemeClr>
                </a:solidFill>
              </a:rPr>
              <a:t>Here we’ve inserted values in our Restaurants table</a:t>
            </a:r>
          </a:p>
        </p:txBody>
      </p:sp>
    </p:spTree>
    <p:extLst>
      <p:ext uri="{BB962C8B-B14F-4D97-AF65-F5344CB8AC3E}">
        <p14:creationId xmlns:p14="http://schemas.microsoft.com/office/powerpoint/2010/main" val="3941130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23E3-2CA6-3428-847C-CA84C9E185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3DFE8DA-9073-0C88-DFF9-0BA6311FE791}"/>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31846440-EBDF-6623-774B-1C3AD479FD3D}"/>
              </a:ext>
            </a:extLst>
          </p:cNvPr>
          <p:cNvSpPr/>
          <p:nvPr/>
        </p:nvSpPr>
        <p:spPr>
          <a:xfrm>
            <a:off x="3367548" y="137652"/>
            <a:ext cx="5456903" cy="58993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04C9B5BF-96F7-B397-ABC4-BDCF468605A8}"/>
              </a:ext>
            </a:extLst>
          </p:cNvPr>
          <p:cNvSpPr txBox="1"/>
          <p:nvPr/>
        </p:nvSpPr>
        <p:spPr>
          <a:xfrm>
            <a:off x="2871020" y="171009"/>
            <a:ext cx="6388510" cy="523220"/>
          </a:xfrm>
          <a:prstGeom prst="rect">
            <a:avLst/>
          </a:prstGeom>
          <a:noFill/>
        </p:spPr>
        <p:txBody>
          <a:bodyPr wrap="square" rtlCol="0">
            <a:spAutoFit/>
          </a:bodyPr>
          <a:lstStyle/>
          <a:p>
            <a:pPr algn="ctr"/>
            <a:r>
              <a:rPr lang="en-IN" sz="2800" b="1" dirty="0">
                <a:solidFill>
                  <a:schemeClr val="accent1">
                    <a:lumMod val="75000"/>
                  </a:schemeClr>
                </a:solidFill>
              </a:rPr>
              <a:t>Creating Table &amp; Inserting Values</a:t>
            </a:r>
          </a:p>
        </p:txBody>
      </p:sp>
      <p:sp>
        <p:nvSpPr>
          <p:cNvPr id="5" name="Rectangle: Rounded Corners 4">
            <a:extLst>
              <a:ext uri="{FF2B5EF4-FFF2-40B4-BE49-F238E27FC236}">
                <a16:creationId xmlns:a16="http://schemas.microsoft.com/office/drawing/2014/main" id="{C95E83E1-3D59-A562-6AFC-D8C08A131F41}"/>
              </a:ext>
            </a:extLst>
          </p:cNvPr>
          <p:cNvSpPr/>
          <p:nvPr/>
        </p:nvSpPr>
        <p:spPr>
          <a:xfrm>
            <a:off x="3510116" y="1219200"/>
            <a:ext cx="8396749" cy="53290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87DEE69C-2C01-3325-6410-0A3E0DE6AB3F}"/>
              </a:ext>
            </a:extLst>
          </p:cNvPr>
          <p:cNvSpPr txBox="1"/>
          <p:nvPr/>
        </p:nvSpPr>
        <p:spPr>
          <a:xfrm>
            <a:off x="4139039" y="1344585"/>
            <a:ext cx="7573406" cy="5078313"/>
          </a:xfrm>
          <a:prstGeom prst="rect">
            <a:avLst/>
          </a:prstGeom>
          <a:noFill/>
        </p:spPr>
        <p:txBody>
          <a:bodyPr wrap="square" rtlCol="0">
            <a:spAutoFit/>
          </a:bodyPr>
          <a:lstStyle/>
          <a:p>
            <a:r>
              <a:rPr lang="en-IN" b="1" dirty="0">
                <a:solidFill>
                  <a:schemeClr val="accent1">
                    <a:lumMod val="75000"/>
                  </a:schemeClr>
                </a:solidFill>
              </a:rPr>
              <a:t>CREATE TABLE </a:t>
            </a:r>
            <a:r>
              <a:rPr lang="en-IN" b="1" dirty="0" err="1">
                <a:solidFill>
                  <a:schemeClr val="accent1">
                    <a:lumMod val="75000"/>
                  </a:schemeClr>
                </a:solidFill>
              </a:rPr>
              <a:t>Delivery_Drivers</a:t>
            </a:r>
            <a:r>
              <a:rPr lang="en-IN" b="1" dirty="0">
                <a:solidFill>
                  <a:schemeClr val="accent1">
                    <a:lumMod val="75000"/>
                  </a:schemeClr>
                </a:solidFill>
              </a:rPr>
              <a:t> (</a:t>
            </a:r>
          </a:p>
          <a:p>
            <a:r>
              <a:rPr lang="en-IN" b="1" dirty="0">
                <a:solidFill>
                  <a:schemeClr val="accent1">
                    <a:lumMod val="75000"/>
                  </a:schemeClr>
                </a:solidFill>
              </a:rPr>
              <a:t>    </a:t>
            </a:r>
            <a:r>
              <a:rPr lang="en-IN" b="1" dirty="0" err="1">
                <a:solidFill>
                  <a:schemeClr val="accent1">
                    <a:lumMod val="75000"/>
                  </a:schemeClr>
                </a:solidFill>
              </a:rPr>
              <a:t>Driver_id</a:t>
            </a:r>
            <a:r>
              <a:rPr lang="en-IN" b="1" dirty="0">
                <a:solidFill>
                  <a:schemeClr val="accent1">
                    <a:lumMod val="75000"/>
                  </a:schemeClr>
                </a:solidFill>
              </a:rPr>
              <a:t> INT PRIMARY KEY,</a:t>
            </a:r>
          </a:p>
          <a:p>
            <a:r>
              <a:rPr lang="en-IN" b="1" dirty="0">
                <a:solidFill>
                  <a:schemeClr val="accent1">
                    <a:lumMod val="75000"/>
                  </a:schemeClr>
                </a:solidFill>
              </a:rPr>
              <a:t>    </a:t>
            </a:r>
            <a:r>
              <a:rPr lang="en-IN" b="1" dirty="0" err="1">
                <a:solidFill>
                  <a:schemeClr val="accent1">
                    <a:lumMod val="75000"/>
                  </a:schemeClr>
                </a:solidFill>
              </a:rPr>
              <a:t>Dname</a:t>
            </a:r>
            <a:r>
              <a:rPr lang="en-IN" b="1" dirty="0">
                <a:solidFill>
                  <a:schemeClr val="accent1">
                    <a:lumMod val="75000"/>
                  </a:schemeClr>
                </a:solidFill>
              </a:rPr>
              <a:t> VARCHAR(50),</a:t>
            </a:r>
          </a:p>
          <a:p>
            <a:r>
              <a:rPr lang="en-IN" b="1" dirty="0">
                <a:solidFill>
                  <a:schemeClr val="accent1">
                    <a:lumMod val="75000"/>
                  </a:schemeClr>
                </a:solidFill>
              </a:rPr>
              <a:t>    </a:t>
            </a:r>
            <a:r>
              <a:rPr lang="en-IN" b="1" dirty="0" err="1">
                <a:solidFill>
                  <a:schemeClr val="accent1">
                    <a:lumMod val="75000"/>
                  </a:schemeClr>
                </a:solidFill>
              </a:rPr>
              <a:t>Dphone</a:t>
            </a:r>
            <a:r>
              <a:rPr lang="en-IN" b="1" dirty="0">
                <a:solidFill>
                  <a:schemeClr val="accent1">
                    <a:lumMod val="75000"/>
                  </a:schemeClr>
                </a:solidFill>
              </a:rPr>
              <a:t> VARCHAR(15),</a:t>
            </a:r>
          </a:p>
          <a:p>
            <a:r>
              <a:rPr lang="en-IN" b="1" dirty="0">
                <a:solidFill>
                  <a:schemeClr val="accent1">
                    <a:lumMod val="75000"/>
                  </a:schemeClr>
                </a:solidFill>
              </a:rPr>
              <a:t>    </a:t>
            </a:r>
            <a:r>
              <a:rPr lang="en-IN" b="1" dirty="0" err="1">
                <a:solidFill>
                  <a:schemeClr val="accent1">
                    <a:lumMod val="75000"/>
                  </a:schemeClr>
                </a:solidFill>
              </a:rPr>
              <a:t>vehicle_type</a:t>
            </a:r>
            <a:r>
              <a:rPr lang="en-IN" b="1" dirty="0">
                <a:solidFill>
                  <a:schemeClr val="accent1">
                    <a:lumMod val="75000"/>
                  </a:schemeClr>
                </a:solidFill>
              </a:rPr>
              <a:t> VARCHAR(20)</a:t>
            </a:r>
          </a:p>
          <a:p>
            <a:r>
              <a:rPr lang="en-IN" b="1" dirty="0">
                <a:solidFill>
                  <a:schemeClr val="accent1">
                    <a:lumMod val="75000"/>
                  </a:schemeClr>
                </a:solidFill>
              </a:rPr>
              <a:t>);</a:t>
            </a:r>
          </a:p>
          <a:p>
            <a:endParaRPr lang="en-IN" b="1" dirty="0">
              <a:solidFill>
                <a:schemeClr val="accent1">
                  <a:lumMod val="75000"/>
                </a:schemeClr>
              </a:solidFill>
            </a:endParaRPr>
          </a:p>
          <a:p>
            <a:r>
              <a:rPr lang="en-IN" b="1" dirty="0">
                <a:solidFill>
                  <a:schemeClr val="accent1">
                    <a:lumMod val="75000"/>
                  </a:schemeClr>
                </a:solidFill>
              </a:rPr>
              <a:t>INSERT ALLINTO </a:t>
            </a:r>
            <a:r>
              <a:rPr lang="en-IN" b="1" dirty="0" err="1">
                <a:solidFill>
                  <a:schemeClr val="accent1">
                    <a:lumMod val="75000"/>
                  </a:schemeClr>
                </a:solidFill>
              </a:rPr>
              <a:t>Delivery_Drivers</a:t>
            </a:r>
            <a:r>
              <a:rPr lang="en-IN" b="1" dirty="0">
                <a:solidFill>
                  <a:schemeClr val="accent1">
                    <a:lumMod val="75000"/>
                  </a:schemeClr>
                </a:solidFill>
              </a:rPr>
              <a:t>(</a:t>
            </a:r>
            <a:r>
              <a:rPr lang="en-IN" b="1" dirty="0" err="1">
                <a:solidFill>
                  <a:schemeClr val="accent1">
                    <a:lumMod val="75000"/>
                  </a:schemeClr>
                </a:solidFill>
              </a:rPr>
              <a:t>Driver_id,Dname,Dphone,vehicle_type</a:t>
            </a:r>
            <a:r>
              <a:rPr lang="en-IN" b="1" dirty="0">
                <a:solidFill>
                  <a:schemeClr val="accent1">
                    <a:lumMod val="75000"/>
                  </a:schemeClr>
                </a:solidFill>
              </a:rPr>
              <a:t>) VALUES(1, 'Mike Johnson', '555-1111', 'Car’)</a:t>
            </a:r>
          </a:p>
          <a:p>
            <a:r>
              <a:rPr lang="en-IN" b="1" dirty="0">
                <a:solidFill>
                  <a:schemeClr val="accent1">
                    <a:lumMod val="75000"/>
                  </a:schemeClr>
                </a:solidFill>
              </a:rPr>
              <a:t>INTO </a:t>
            </a:r>
            <a:r>
              <a:rPr lang="en-IN" b="1" dirty="0" err="1">
                <a:solidFill>
                  <a:schemeClr val="accent1">
                    <a:lumMod val="75000"/>
                  </a:schemeClr>
                </a:solidFill>
              </a:rPr>
              <a:t>Delivery_Drivers</a:t>
            </a:r>
            <a:r>
              <a:rPr lang="en-IN" b="1" dirty="0">
                <a:solidFill>
                  <a:schemeClr val="accent1">
                    <a:lumMod val="75000"/>
                  </a:schemeClr>
                </a:solidFill>
              </a:rPr>
              <a:t>(</a:t>
            </a:r>
            <a:r>
              <a:rPr lang="en-IN" b="1" dirty="0" err="1">
                <a:solidFill>
                  <a:schemeClr val="accent1">
                    <a:lumMod val="75000"/>
                  </a:schemeClr>
                </a:solidFill>
              </a:rPr>
              <a:t>Driver_id,Dname,Dphone,vehicle_type</a:t>
            </a:r>
            <a:r>
              <a:rPr lang="en-IN" b="1" dirty="0">
                <a:solidFill>
                  <a:schemeClr val="accent1">
                    <a:lumMod val="75000"/>
                  </a:schemeClr>
                </a:solidFill>
              </a:rPr>
              <a:t>) VALUES(2, 'Sarah Lee', '555-2222', 'Scooter’)</a:t>
            </a:r>
          </a:p>
          <a:p>
            <a:r>
              <a:rPr lang="en-IN" b="1" dirty="0">
                <a:solidFill>
                  <a:schemeClr val="accent1">
                    <a:lumMod val="75000"/>
                  </a:schemeClr>
                </a:solidFill>
              </a:rPr>
              <a:t>INTO </a:t>
            </a:r>
            <a:r>
              <a:rPr lang="en-IN" b="1" dirty="0" err="1">
                <a:solidFill>
                  <a:schemeClr val="accent1">
                    <a:lumMod val="75000"/>
                  </a:schemeClr>
                </a:solidFill>
              </a:rPr>
              <a:t>Delivery_Drivers</a:t>
            </a:r>
            <a:r>
              <a:rPr lang="en-IN" b="1" dirty="0">
                <a:solidFill>
                  <a:schemeClr val="accent1">
                    <a:lumMod val="75000"/>
                  </a:schemeClr>
                </a:solidFill>
              </a:rPr>
              <a:t>(</a:t>
            </a:r>
            <a:r>
              <a:rPr lang="en-IN" b="1" dirty="0" err="1">
                <a:solidFill>
                  <a:schemeClr val="accent1">
                    <a:lumMod val="75000"/>
                  </a:schemeClr>
                </a:solidFill>
              </a:rPr>
              <a:t>Driver_id,Dname,Dphone,vehicle_type</a:t>
            </a:r>
            <a:r>
              <a:rPr lang="en-IN" b="1" dirty="0">
                <a:solidFill>
                  <a:schemeClr val="accent1">
                    <a:lumMod val="75000"/>
                  </a:schemeClr>
                </a:solidFill>
              </a:rPr>
              <a:t>) VALUES(3, 'Tom Brown', '555-3333', 'Bicycle’)</a:t>
            </a:r>
          </a:p>
          <a:p>
            <a:r>
              <a:rPr lang="en-IN" b="1" dirty="0">
                <a:solidFill>
                  <a:schemeClr val="accent1">
                    <a:lumMod val="75000"/>
                  </a:schemeClr>
                </a:solidFill>
              </a:rPr>
              <a:t>INTO </a:t>
            </a:r>
            <a:r>
              <a:rPr lang="en-IN" b="1" dirty="0" err="1">
                <a:solidFill>
                  <a:schemeClr val="accent1">
                    <a:lumMod val="75000"/>
                  </a:schemeClr>
                </a:solidFill>
              </a:rPr>
              <a:t>Delivery_Drivers</a:t>
            </a:r>
            <a:r>
              <a:rPr lang="en-IN" b="1" dirty="0">
                <a:solidFill>
                  <a:schemeClr val="accent1">
                    <a:lumMod val="75000"/>
                  </a:schemeClr>
                </a:solidFill>
              </a:rPr>
              <a:t>(</a:t>
            </a:r>
            <a:r>
              <a:rPr lang="en-IN" b="1" dirty="0" err="1">
                <a:solidFill>
                  <a:schemeClr val="accent1">
                    <a:lumMod val="75000"/>
                  </a:schemeClr>
                </a:solidFill>
              </a:rPr>
              <a:t>Driver_id,Dname,Dphone,vehicle_type</a:t>
            </a:r>
            <a:r>
              <a:rPr lang="en-IN" b="1" dirty="0">
                <a:solidFill>
                  <a:schemeClr val="accent1">
                    <a:lumMod val="75000"/>
                  </a:schemeClr>
                </a:solidFill>
              </a:rPr>
              <a:t>) VALUES(4, 'Emily Davis', '555-4444', 'Car’)</a:t>
            </a:r>
          </a:p>
          <a:p>
            <a:r>
              <a:rPr lang="en-IN" b="1" dirty="0">
                <a:solidFill>
                  <a:schemeClr val="accent1">
                    <a:lumMod val="75000"/>
                  </a:schemeClr>
                </a:solidFill>
              </a:rPr>
              <a:t>INTO </a:t>
            </a:r>
            <a:r>
              <a:rPr lang="en-IN" b="1" dirty="0" err="1">
                <a:solidFill>
                  <a:schemeClr val="accent1">
                    <a:lumMod val="75000"/>
                  </a:schemeClr>
                </a:solidFill>
              </a:rPr>
              <a:t>Delivery_Drivers</a:t>
            </a:r>
            <a:r>
              <a:rPr lang="en-IN" b="1" dirty="0">
                <a:solidFill>
                  <a:schemeClr val="accent1">
                    <a:lumMod val="75000"/>
                  </a:schemeClr>
                </a:solidFill>
              </a:rPr>
              <a:t>(</a:t>
            </a:r>
            <a:r>
              <a:rPr lang="en-IN" b="1" dirty="0" err="1">
                <a:solidFill>
                  <a:schemeClr val="accent1">
                    <a:lumMod val="75000"/>
                  </a:schemeClr>
                </a:solidFill>
              </a:rPr>
              <a:t>Driver_id,Dname,Dphone,vehicle_type</a:t>
            </a:r>
            <a:r>
              <a:rPr lang="en-IN" b="1" dirty="0">
                <a:solidFill>
                  <a:schemeClr val="accent1">
                    <a:lumMod val="75000"/>
                  </a:schemeClr>
                </a:solidFill>
              </a:rPr>
              <a:t>) VALUES(5, 'David Wilson', '555-5555', 'Motorcycle’)</a:t>
            </a:r>
          </a:p>
          <a:p>
            <a:r>
              <a:rPr lang="en-IN" b="1" dirty="0">
                <a:solidFill>
                  <a:schemeClr val="accent1">
                    <a:lumMod val="75000"/>
                  </a:schemeClr>
                </a:solidFill>
              </a:rPr>
              <a:t>select * from dual;</a:t>
            </a:r>
          </a:p>
        </p:txBody>
      </p:sp>
      <p:sp>
        <p:nvSpPr>
          <p:cNvPr id="10" name="Speech Bubble: Rectangle 9">
            <a:extLst>
              <a:ext uri="{FF2B5EF4-FFF2-40B4-BE49-F238E27FC236}">
                <a16:creationId xmlns:a16="http://schemas.microsoft.com/office/drawing/2014/main" id="{9C7E3CFE-AC0F-7C8D-08AB-5AE20C4983A4}"/>
              </a:ext>
            </a:extLst>
          </p:cNvPr>
          <p:cNvSpPr/>
          <p:nvPr/>
        </p:nvSpPr>
        <p:spPr>
          <a:xfrm>
            <a:off x="285134" y="1144530"/>
            <a:ext cx="3035323" cy="2251113"/>
          </a:xfrm>
          <a:prstGeom prst="wedge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08AA9E3F-F8F5-55B9-1344-12C2991B1B3E}"/>
              </a:ext>
            </a:extLst>
          </p:cNvPr>
          <p:cNvSpPr txBox="1"/>
          <p:nvPr/>
        </p:nvSpPr>
        <p:spPr>
          <a:xfrm>
            <a:off x="332568" y="1268587"/>
            <a:ext cx="3035323" cy="2169825"/>
          </a:xfrm>
          <a:prstGeom prst="rect">
            <a:avLst/>
          </a:prstGeom>
          <a:noFill/>
        </p:spPr>
        <p:txBody>
          <a:bodyPr wrap="square" rtlCol="0">
            <a:spAutoFit/>
          </a:bodyPr>
          <a:lstStyle/>
          <a:p>
            <a:r>
              <a:rPr lang="en-IN" sz="2700" b="1" dirty="0">
                <a:solidFill>
                  <a:schemeClr val="accent1">
                    <a:lumMod val="75000"/>
                  </a:schemeClr>
                </a:solidFill>
              </a:rPr>
              <a:t>Here we’ve inserted values in our </a:t>
            </a:r>
            <a:r>
              <a:rPr lang="en-IN" sz="2700" b="1" dirty="0" err="1">
                <a:solidFill>
                  <a:schemeClr val="accent1">
                    <a:lumMod val="75000"/>
                  </a:schemeClr>
                </a:solidFill>
              </a:rPr>
              <a:t>Delivery_Drivers</a:t>
            </a:r>
            <a:r>
              <a:rPr lang="en-IN" sz="2700" b="1" dirty="0">
                <a:solidFill>
                  <a:schemeClr val="accent1">
                    <a:lumMod val="75000"/>
                  </a:schemeClr>
                </a:solidFill>
              </a:rPr>
              <a:t> table</a:t>
            </a:r>
          </a:p>
        </p:txBody>
      </p:sp>
      <p:pic>
        <p:nvPicPr>
          <p:cNvPr id="8" name="Picture 7">
            <a:extLst>
              <a:ext uri="{FF2B5EF4-FFF2-40B4-BE49-F238E27FC236}">
                <a16:creationId xmlns:a16="http://schemas.microsoft.com/office/drawing/2014/main" id="{BB2C6B25-76BC-FA7F-F00D-60A22EEBE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26" y="3462357"/>
            <a:ext cx="5028240" cy="3429000"/>
          </a:xfrm>
          <a:prstGeom prst="rect">
            <a:avLst/>
          </a:prstGeom>
        </p:spPr>
      </p:pic>
    </p:spTree>
    <p:extLst>
      <p:ext uri="{BB962C8B-B14F-4D97-AF65-F5344CB8AC3E}">
        <p14:creationId xmlns:p14="http://schemas.microsoft.com/office/powerpoint/2010/main" val="1853947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81563-02F4-B0D8-D550-D099FB56594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6BF5D4-6B5C-81CD-7397-8C1122925EB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BA36C123-096B-FB81-61C9-18A52259E806}"/>
              </a:ext>
            </a:extLst>
          </p:cNvPr>
          <p:cNvSpPr/>
          <p:nvPr/>
        </p:nvSpPr>
        <p:spPr>
          <a:xfrm>
            <a:off x="3367548" y="137652"/>
            <a:ext cx="5456903" cy="58993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0DDB6D9C-DDA0-D8FF-7955-777C5E6DAC78}"/>
              </a:ext>
            </a:extLst>
          </p:cNvPr>
          <p:cNvSpPr txBox="1"/>
          <p:nvPr/>
        </p:nvSpPr>
        <p:spPr>
          <a:xfrm>
            <a:off x="2871020" y="171009"/>
            <a:ext cx="6388510" cy="523220"/>
          </a:xfrm>
          <a:prstGeom prst="rect">
            <a:avLst/>
          </a:prstGeom>
          <a:noFill/>
        </p:spPr>
        <p:txBody>
          <a:bodyPr wrap="square" rtlCol="0">
            <a:spAutoFit/>
          </a:bodyPr>
          <a:lstStyle/>
          <a:p>
            <a:pPr algn="ctr"/>
            <a:r>
              <a:rPr lang="en-IN" sz="2800" b="1" dirty="0">
                <a:solidFill>
                  <a:schemeClr val="accent1">
                    <a:lumMod val="75000"/>
                  </a:schemeClr>
                </a:solidFill>
              </a:rPr>
              <a:t>Creating Table &amp; Inserting Values</a:t>
            </a:r>
          </a:p>
        </p:txBody>
      </p:sp>
      <p:sp>
        <p:nvSpPr>
          <p:cNvPr id="5" name="Rectangle: Rounded Corners 4">
            <a:extLst>
              <a:ext uri="{FF2B5EF4-FFF2-40B4-BE49-F238E27FC236}">
                <a16:creationId xmlns:a16="http://schemas.microsoft.com/office/drawing/2014/main" id="{D4ECCBA9-4017-F186-208B-750D0D5368AA}"/>
              </a:ext>
            </a:extLst>
          </p:cNvPr>
          <p:cNvSpPr/>
          <p:nvPr/>
        </p:nvSpPr>
        <p:spPr>
          <a:xfrm>
            <a:off x="3510116" y="1219200"/>
            <a:ext cx="8396749" cy="53290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F0331DED-AD2E-A217-F521-D501CF5D5619}"/>
              </a:ext>
            </a:extLst>
          </p:cNvPr>
          <p:cNvSpPr txBox="1"/>
          <p:nvPr/>
        </p:nvSpPr>
        <p:spPr>
          <a:xfrm>
            <a:off x="4395953" y="1219200"/>
            <a:ext cx="7396908" cy="5401479"/>
          </a:xfrm>
          <a:prstGeom prst="rect">
            <a:avLst/>
          </a:prstGeom>
          <a:noFill/>
        </p:spPr>
        <p:txBody>
          <a:bodyPr wrap="square" rtlCol="0">
            <a:spAutoFit/>
          </a:bodyPr>
          <a:lstStyle/>
          <a:p>
            <a:r>
              <a:rPr lang="en-IN" sz="1500" b="1" dirty="0">
                <a:solidFill>
                  <a:schemeClr val="accent1">
                    <a:lumMod val="75000"/>
                  </a:schemeClr>
                </a:solidFill>
              </a:rPr>
              <a:t>CREATE TABLE Orders (</a:t>
            </a:r>
          </a:p>
          <a:p>
            <a:r>
              <a:rPr lang="en-IN" sz="1500" b="1" dirty="0">
                <a:solidFill>
                  <a:schemeClr val="accent1">
                    <a:lumMod val="75000"/>
                  </a:schemeClr>
                </a:solidFill>
              </a:rPr>
              <a:t>    </a:t>
            </a:r>
            <a:r>
              <a:rPr lang="en-IN" sz="1500" b="1" dirty="0" err="1">
                <a:solidFill>
                  <a:schemeClr val="accent1">
                    <a:lumMod val="75000"/>
                  </a:schemeClr>
                </a:solidFill>
              </a:rPr>
              <a:t>order_id</a:t>
            </a:r>
            <a:r>
              <a:rPr lang="en-IN" sz="1500" b="1" dirty="0">
                <a:solidFill>
                  <a:schemeClr val="accent1">
                    <a:lumMod val="75000"/>
                  </a:schemeClr>
                </a:solidFill>
              </a:rPr>
              <a:t> INT PRIMARY KEY,</a:t>
            </a:r>
          </a:p>
          <a:p>
            <a:r>
              <a:rPr lang="en-IN" sz="1500" b="1" dirty="0">
                <a:solidFill>
                  <a:schemeClr val="accent1">
                    <a:lumMod val="75000"/>
                  </a:schemeClr>
                </a:solidFill>
              </a:rPr>
              <a:t>    </a:t>
            </a:r>
            <a:r>
              <a:rPr lang="en-IN" sz="1500" b="1" dirty="0" err="1">
                <a:solidFill>
                  <a:schemeClr val="accent1">
                    <a:lumMod val="75000"/>
                  </a:schemeClr>
                </a:solidFill>
              </a:rPr>
              <a:t>customer_id</a:t>
            </a:r>
            <a:r>
              <a:rPr lang="en-IN" sz="1500" b="1" dirty="0">
                <a:solidFill>
                  <a:schemeClr val="accent1">
                    <a:lumMod val="75000"/>
                  </a:schemeClr>
                </a:solidFill>
              </a:rPr>
              <a:t> INT,</a:t>
            </a:r>
          </a:p>
          <a:p>
            <a:r>
              <a:rPr lang="en-IN" sz="1500" b="1" dirty="0">
                <a:solidFill>
                  <a:schemeClr val="accent1">
                    <a:lumMod val="75000"/>
                  </a:schemeClr>
                </a:solidFill>
              </a:rPr>
              <a:t>    </a:t>
            </a:r>
            <a:r>
              <a:rPr lang="en-IN" sz="1500" b="1" dirty="0" err="1">
                <a:solidFill>
                  <a:schemeClr val="accent1">
                    <a:lumMod val="75000"/>
                  </a:schemeClr>
                </a:solidFill>
              </a:rPr>
              <a:t>restaurant_id</a:t>
            </a:r>
            <a:r>
              <a:rPr lang="en-IN" sz="1500" b="1" dirty="0">
                <a:solidFill>
                  <a:schemeClr val="accent1">
                    <a:lumMod val="75000"/>
                  </a:schemeClr>
                </a:solidFill>
              </a:rPr>
              <a:t> INT,</a:t>
            </a:r>
          </a:p>
          <a:p>
            <a:r>
              <a:rPr lang="en-IN" sz="1500" b="1" dirty="0">
                <a:solidFill>
                  <a:schemeClr val="accent1">
                    <a:lumMod val="75000"/>
                  </a:schemeClr>
                </a:solidFill>
              </a:rPr>
              <a:t>    </a:t>
            </a:r>
            <a:r>
              <a:rPr lang="en-IN" sz="1500" b="1" dirty="0" err="1">
                <a:solidFill>
                  <a:schemeClr val="accent1">
                    <a:lumMod val="75000"/>
                  </a:schemeClr>
                </a:solidFill>
              </a:rPr>
              <a:t>driver_id</a:t>
            </a:r>
            <a:r>
              <a:rPr lang="en-IN" sz="1500" b="1" dirty="0">
                <a:solidFill>
                  <a:schemeClr val="accent1">
                    <a:lumMod val="75000"/>
                  </a:schemeClr>
                </a:solidFill>
              </a:rPr>
              <a:t> INT,</a:t>
            </a:r>
          </a:p>
          <a:p>
            <a:r>
              <a:rPr lang="en-IN" sz="1500" b="1" dirty="0">
                <a:solidFill>
                  <a:schemeClr val="accent1">
                    <a:lumMod val="75000"/>
                  </a:schemeClr>
                </a:solidFill>
              </a:rPr>
              <a:t>    </a:t>
            </a:r>
            <a:r>
              <a:rPr lang="en-IN" sz="1500" b="1" dirty="0" err="1">
                <a:solidFill>
                  <a:schemeClr val="accent1">
                    <a:lumMod val="75000"/>
                  </a:schemeClr>
                </a:solidFill>
              </a:rPr>
              <a:t>order_date</a:t>
            </a:r>
            <a:r>
              <a:rPr lang="en-IN" sz="1500" b="1" dirty="0">
                <a:solidFill>
                  <a:schemeClr val="accent1">
                    <a:lumMod val="75000"/>
                  </a:schemeClr>
                </a:solidFill>
              </a:rPr>
              <a:t> DATE,</a:t>
            </a:r>
          </a:p>
          <a:p>
            <a:r>
              <a:rPr lang="en-IN" sz="1500" b="1" dirty="0">
                <a:solidFill>
                  <a:schemeClr val="accent1">
                    <a:lumMod val="75000"/>
                  </a:schemeClr>
                </a:solidFill>
              </a:rPr>
              <a:t>    </a:t>
            </a:r>
            <a:r>
              <a:rPr lang="en-IN" sz="1500" b="1" dirty="0" err="1">
                <a:solidFill>
                  <a:schemeClr val="accent1">
                    <a:lumMod val="75000"/>
                  </a:schemeClr>
                </a:solidFill>
              </a:rPr>
              <a:t>total_amount</a:t>
            </a:r>
            <a:r>
              <a:rPr lang="en-IN" sz="1500" b="1" dirty="0">
                <a:solidFill>
                  <a:schemeClr val="accent1">
                    <a:lumMod val="75000"/>
                  </a:schemeClr>
                </a:solidFill>
              </a:rPr>
              <a:t> DECIMAL(8,2),</a:t>
            </a:r>
          </a:p>
          <a:p>
            <a:r>
              <a:rPr lang="en-IN" sz="1500" b="1" dirty="0">
                <a:solidFill>
                  <a:schemeClr val="accent1">
                    <a:lumMod val="75000"/>
                  </a:schemeClr>
                </a:solidFill>
              </a:rPr>
              <a:t>    FOREIGN KEY (</a:t>
            </a:r>
            <a:r>
              <a:rPr lang="en-IN" sz="1500" b="1" dirty="0" err="1">
                <a:solidFill>
                  <a:schemeClr val="accent1">
                    <a:lumMod val="75000"/>
                  </a:schemeClr>
                </a:solidFill>
              </a:rPr>
              <a:t>customer_id</a:t>
            </a:r>
            <a:r>
              <a:rPr lang="en-IN" sz="1500" b="1" dirty="0">
                <a:solidFill>
                  <a:schemeClr val="accent1">
                    <a:lumMod val="75000"/>
                  </a:schemeClr>
                </a:solidFill>
              </a:rPr>
              <a:t>) REFERENCES Customers(</a:t>
            </a:r>
            <a:r>
              <a:rPr lang="en-IN" sz="1500" b="1" dirty="0" err="1">
                <a:solidFill>
                  <a:schemeClr val="accent1">
                    <a:lumMod val="75000"/>
                  </a:schemeClr>
                </a:solidFill>
              </a:rPr>
              <a:t>customer_id</a:t>
            </a:r>
            <a:r>
              <a:rPr lang="en-IN" sz="1500" b="1" dirty="0">
                <a:solidFill>
                  <a:schemeClr val="accent1">
                    <a:lumMod val="75000"/>
                  </a:schemeClr>
                </a:solidFill>
              </a:rPr>
              <a:t>),</a:t>
            </a:r>
          </a:p>
          <a:p>
            <a:r>
              <a:rPr lang="en-IN" sz="1500" b="1" dirty="0">
                <a:solidFill>
                  <a:schemeClr val="accent1">
                    <a:lumMod val="75000"/>
                  </a:schemeClr>
                </a:solidFill>
              </a:rPr>
              <a:t>    FOREIGN KEY (</a:t>
            </a:r>
            <a:r>
              <a:rPr lang="en-IN" sz="1500" b="1" dirty="0" err="1">
                <a:solidFill>
                  <a:schemeClr val="accent1">
                    <a:lumMod val="75000"/>
                  </a:schemeClr>
                </a:solidFill>
              </a:rPr>
              <a:t>restaurant_id</a:t>
            </a:r>
            <a:r>
              <a:rPr lang="en-IN" sz="1500" b="1" dirty="0">
                <a:solidFill>
                  <a:schemeClr val="accent1">
                    <a:lumMod val="75000"/>
                  </a:schemeClr>
                </a:solidFill>
              </a:rPr>
              <a:t>) REFERENCES Restaurants(</a:t>
            </a:r>
            <a:r>
              <a:rPr lang="en-IN" sz="1500" b="1" dirty="0" err="1">
                <a:solidFill>
                  <a:schemeClr val="accent1">
                    <a:lumMod val="75000"/>
                  </a:schemeClr>
                </a:solidFill>
              </a:rPr>
              <a:t>restaurant_id</a:t>
            </a:r>
            <a:r>
              <a:rPr lang="en-IN" sz="1500" b="1" dirty="0">
                <a:solidFill>
                  <a:schemeClr val="accent1">
                    <a:lumMod val="75000"/>
                  </a:schemeClr>
                </a:solidFill>
              </a:rPr>
              <a:t>),</a:t>
            </a:r>
          </a:p>
          <a:p>
            <a:r>
              <a:rPr lang="en-IN" sz="1500" b="1" dirty="0">
                <a:solidFill>
                  <a:schemeClr val="accent1">
                    <a:lumMod val="75000"/>
                  </a:schemeClr>
                </a:solidFill>
              </a:rPr>
              <a:t>    FOREIGN KEY (</a:t>
            </a:r>
            <a:r>
              <a:rPr lang="en-IN" sz="1500" b="1" dirty="0" err="1">
                <a:solidFill>
                  <a:schemeClr val="accent1">
                    <a:lumMod val="75000"/>
                  </a:schemeClr>
                </a:solidFill>
              </a:rPr>
              <a:t>driver_id</a:t>
            </a:r>
            <a:r>
              <a:rPr lang="en-IN" sz="1500" b="1" dirty="0">
                <a:solidFill>
                  <a:schemeClr val="accent1">
                    <a:lumMod val="75000"/>
                  </a:schemeClr>
                </a:solidFill>
              </a:rPr>
              <a:t>) REFERENCES </a:t>
            </a:r>
            <a:r>
              <a:rPr lang="en-IN" sz="1500" b="1" dirty="0" err="1">
                <a:solidFill>
                  <a:schemeClr val="accent1">
                    <a:lumMod val="75000"/>
                  </a:schemeClr>
                </a:solidFill>
              </a:rPr>
              <a:t>Delivery_Drivers</a:t>
            </a:r>
            <a:r>
              <a:rPr lang="en-IN" sz="1500" b="1" dirty="0">
                <a:solidFill>
                  <a:schemeClr val="accent1">
                    <a:lumMod val="75000"/>
                  </a:schemeClr>
                </a:solidFill>
              </a:rPr>
              <a:t>(</a:t>
            </a:r>
            <a:r>
              <a:rPr lang="en-IN" sz="1500" b="1" dirty="0" err="1">
                <a:solidFill>
                  <a:schemeClr val="accent1">
                    <a:lumMod val="75000"/>
                  </a:schemeClr>
                </a:solidFill>
              </a:rPr>
              <a:t>driver_id</a:t>
            </a:r>
            <a:r>
              <a:rPr lang="en-IN" sz="1500" b="1" dirty="0">
                <a:solidFill>
                  <a:schemeClr val="accent1">
                    <a:lumMod val="75000"/>
                  </a:schemeClr>
                </a:solidFill>
              </a:rPr>
              <a:t>)</a:t>
            </a:r>
          </a:p>
          <a:p>
            <a:r>
              <a:rPr lang="en-IN" sz="1500" b="1" dirty="0">
                <a:solidFill>
                  <a:schemeClr val="accent1">
                    <a:lumMod val="75000"/>
                  </a:schemeClr>
                </a:solidFill>
              </a:rPr>
              <a:t>);</a:t>
            </a:r>
          </a:p>
          <a:p>
            <a:endParaRPr lang="en-IN" sz="1500" b="1" dirty="0">
              <a:solidFill>
                <a:schemeClr val="accent1">
                  <a:lumMod val="75000"/>
                </a:schemeClr>
              </a:solidFill>
            </a:endParaRPr>
          </a:p>
          <a:p>
            <a:r>
              <a:rPr lang="en-IN" sz="1500" b="1" dirty="0">
                <a:solidFill>
                  <a:schemeClr val="accent1">
                    <a:lumMod val="75000"/>
                  </a:schemeClr>
                </a:solidFill>
              </a:rPr>
              <a:t>INSERT ALLINTO Orders(</a:t>
            </a:r>
            <a:r>
              <a:rPr lang="en-IN" sz="1500" b="1" dirty="0" err="1">
                <a:solidFill>
                  <a:schemeClr val="accent1">
                    <a:lumMod val="75000"/>
                  </a:schemeClr>
                </a:solidFill>
              </a:rPr>
              <a:t>order_id</a:t>
            </a:r>
            <a:r>
              <a:rPr lang="en-IN" sz="1500" b="1" dirty="0">
                <a:solidFill>
                  <a:schemeClr val="accent1">
                    <a:lumMod val="75000"/>
                  </a:schemeClr>
                </a:solidFill>
              </a:rPr>
              <a:t>, </a:t>
            </a:r>
            <a:r>
              <a:rPr lang="en-IN" sz="1500" b="1" dirty="0" err="1">
                <a:solidFill>
                  <a:schemeClr val="accent1">
                    <a:lumMod val="75000"/>
                  </a:schemeClr>
                </a:solidFill>
              </a:rPr>
              <a:t>customer_id</a:t>
            </a:r>
            <a:r>
              <a:rPr lang="en-IN" sz="1500" b="1" dirty="0">
                <a:solidFill>
                  <a:schemeClr val="accent1">
                    <a:lumMod val="75000"/>
                  </a:schemeClr>
                </a:solidFill>
              </a:rPr>
              <a:t>, </a:t>
            </a:r>
            <a:r>
              <a:rPr lang="en-IN" sz="1500" b="1" dirty="0" err="1">
                <a:solidFill>
                  <a:schemeClr val="accent1">
                    <a:lumMod val="75000"/>
                  </a:schemeClr>
                </a:solidFill>
              </a:rPr>
              <a:t>restaurant_id</a:t>
            </a:r>
            <a:r>
              <a:rPr lang="en-IN" sz="1500" b="1" dirty="0">
                <a:solidFill>
                  <a:schemeClr val="accent1">
                    <a:lumMod val="75000"/>
                  </a:schemeClr>
                </a:solidFill>
              </a:rPr>
              <a:t>, </a:t>
            </a:r>
            <a:r>
              <a:rPr lang="en-IN" sz="1500" b="1" dirty="0" err="1">
                <a:solidFill>
                  <a:schemeClr val="accent1">
                    <a:lumMod val="75000"/>
                  </a:schemeClr>
                </a:solidFill>
              </a:rPr>
              <a:t>driver_id</a:t>
            </a:r>
            <a:r>
              <a:rPr lang="en-IN" sz="1500" b="1" dirty="0">
                <a:solidFill>
                  <a:schemeClr val="accent1">
                    <a:lumMod val="75000"/>
                  </a:schemeClr>
                </a:solidFill>
              </a:rPr>
              <a:t>, </a:t>
            </a:r>
            <a:r>
              <a:rPr lang="en-IN" sz="1500" b="1" dirty="0" err="1">
                <a:solidFill>
                  <a:schemeClr val="accent1">
                    <a:lumMod val="75000"/>
                  </a:schemeClr>
                </a:solidFill>
              </a:rPr>
              <a:t>order_date</a:t>
            </a:r>
            <a:r>
              <a:rPr lang="en-IN" sz="1500" b="1" dirty="0">
                <a:solidFill>
                  <a:schemeClr val="accent1">
                    <a:lumMod val="75000"/>
                  </a:schemeClr>
                </a:solidFill>
              </a:rPr>
              <a:t>, </a:t>
            </a:r>
            <a:r>
              <a:rPr lang="en-IN" sz="1500" b="1" dirty="0" err="1">
                <a:solidFill>
                  <a:schemeClr val="accent1">
                    <a:lumMod val="75000"/>
                  </a:schemeClr>
                </a:solidFill>
              </a:rPr>
              <a:t>total_amount</a:t>
            </a:r>
            <a:r>
              <a:rPr lang="en-IN" sz="1500" b="1" dirty="0">
                <a:solidFill>
                  <a:schemeClr val="accent1">
                    <a:lumMod val="75000"/>
                  </a:schemeClr>
                </a:solidFill>
              </a:rPr>
              <a:t>) VALUES (1, 1, 3, 2, TO_DATE('2024-10-01', 'YYYY-MM-DD'), 25.99)</a:t>
            </a:r>
          </a:p>
          <a:p>
            <a:r>
              <a:rPr lang="en-IN" sz="1500" b="1" dirty="0">
                <a:solidFill>
                  <a:schemeClr val="accent1">
                    <a:lumMod val="75000"/>
                  </a:schemeClr>
                </a:solidFill>
              </a:rPr>
              <a:t>INTO Orders(</a:t>
            </a:r>
            <a:r>
              <a:rPr lang="en-IN" sz="1500" b="1" dirty="0" err="1">
                <a:solidFill>
                  <a:schemeClr val="accent1">
                    <a:lumMod val="75000"/>
                  </a:schemeClr>
                </a:solidFill>
              </a:rPr>
              <a:t>order_id</a:t>
            </a:r>
            <a:r>
              <a:rPr lang="en-IN" sz="1500" b="1" dirty="0">
                <a:solidFill>
                  <a:schemeClr val="accent1">
                    <a:lumMod val="75000"/>
                  </a:schemeClr>
                </a:solidFill>
              </a:rPr>
              <a:t>, </a:t>
            </a:r>
            <a:r>
              <a:rPr lang="en-IN" sz="1500" b="1" dirty="0" err="1">
                <a:solidFill>
                  <a:schemeClr val="accent1">
                    <a:lumMod val="75000"/>
                  </a:schemeClr>
                </a:solidFill>
              </a:rPr>
              <a:t>customer_id</a:t>
            </a:r>
            <a:r>
              <a:rPr lang="en-IN" sz="1500" b="1" dirty="0">
                <a:solidFill>
                  <a:schemeClr val="accent1">
                    <a:lumMod val="75000"/>
                  </a:schemeClr>
                </a:solidFill>
              </a:rPr>
              <a:t>, </a:t>
            </a:r>
            <a:r>
              <a:rPr lang="en-IN" sz="1500" b="1" dirty="0" err="1">
                <a:solidFill>
                  <a:schemeClr val="accent1">
                    <a:lumMod val="75000"/>
                  </a:schemeClr>
                </a:solidFill>
              </a:rPr>
              <a:t>restaurant_id</a:t>
            </a:r>
            <a:r>
              <a:rPr lang="en-IN" sz="1500" b="1" dirty="0">
                <a:solidFill>
                  <a:schemeClr val="accent1">
                    <a:lumMod val="75000"/>
                  </a:schemeClr>
                </a:solidFill>
              </a:rPr>
              <a:t>, </a:t>
            </a:r>
            <a:r>
              <a:rPr lang="en-IN" sz="1500" b="1" dirty="0" err="1">
                <a:solidFill>
                  <a:schemeClr val="accent1">
                    <a:lumMod val="75000"/>
                  </a:schemeClr>
                </a:solidFill>
              </a:rPr>
              <a:t>driver_id</a:t>
            </a:r>
            <a:r>
              <a:rPr lang="en-IN" sz="1500" b="1" dirty="0">
                <a:solidFill>
                  <a:schemeClr val="accent1">
                    <a:lumMod val="75000"/>
                  </a:schemeClr>
                </a:solidFill>
              </a:rPr>
              <a:t>, </a:t>
            </a:r>
            <a:r>
              <a:rPr lang="en-IN" sz="1500" b="1" dirty="0" err="1">
                <a:solidFill>
                  <a:schemeClr val="accent1">
                    <a:lumMod val="75000"/>
                  </a:schemeClr>
                </a:solidFill>
              </a:rPr>
              <a:t>order_date</a:t>
            </a:r>
            <a:r>
              <a:rPr lang="en-IN" sz="1500" b="1" dirty="0">
                <a:solidFill>
                  <a:schemeClr val="accent1">
                    <a:lumMod val="75000"/>
                  </a:schemeClr>
                </a:solidFill>
              </a:rPr>
              <a:t>, </a:t>
            </a:r>
            <a:r>
              <a:rPr lang="en-IN" sz="1500" b="1" dirty="0" err="1">
                <a:solidFill>
                  <a:schemeClr val="accent1">
                    <a:lumMod val="75000"/>
                  </a:schemeClr>
                </a:solidFill>
              </a:rPr>
              <a:t>total_amount</a:t>
            </a:r>
            <a:r>
              <a:rPr lang="en-IN" sz="1500" b="1" dirty="0">
                <a:solidFill>
                  <a:schemeClr val="accent1">
                    <a:lumMod val="75000"/>
                  </a:schemeClr>
                </a:solidFill>
              </a:rPr>
              <a:t>) VALUES (2, 2, 1, 1, TO_DATE('2024-10-02', 'YYYY-MM-DD'), 42.50)</a:t>
            </a:r>
          </a:p>
          <a:p>
            <a:r>
              <a:rPr lang="en-IN" sz="1500" b="1" dirty="0">
                <a:solidFill>
                  <a:schemeClr val="accent1">
                    <a:lumMod val="75000"/>
                  </a:schemeClr>
                </a:solidFill>
              </a:rPr>
              <a:t>INTO Orders(</a:t>
            </a:r>
            <a:r>
              <a:rPr lang="en-IN" sz="1500" b="1" dirty="0" err="1">
                <a:solidFill>
                  <a:schemeClr val="accent1">
                    <a:lumMod val="75000"/>
                  </a:schemeClr>
                </a:solidFill>
              </a:rPr>
              <a:t>order_id</a:t>
            </a:r>
            <a:r>
              <a:rPr lang="en-IN" sz="1500" b="1" dirty="0">
                <a:solidFill>
                  <a:schemeClr val="accent1">
                    <a:lumMod val="75000"/>
                  </a:schemeClr>
                </a:solidFill>
              </a:rPr>
              <a:t>, </a:t>
            </a:r>
            <a:r>
              <a:rPr lang="en-IN" sz="1500" b="1" dirty="0" err="1">
                <a:solidFill>
                  <a:schemeClr val="accent1">
                    <a:lumMod val="75000"/>
                  </a:schemeClr>
                </a:solidFill>
              </a:rPr>
              <a:t>customer_id</a:t>
            </a:r>
            <a:r>
              <a:rPr lang="en-IN" sz="1500" b="1" dirty="0">
                <a:solidFill>
                  <a:schemeClr val="accent1">
                    <a:lumMod val="75000"/>
                  </a:schemeClr>
                </a:solidFill>
              </a:rPr>
              <a:t>, </a:t>
            </a:r>
            <a:r>
              <a:rPr lang="en-IN" sz="1500" b="1" dirty="0" err="1">
                <a:solidFill>
                  <a:schemeClr val="accent1">
                    <a:lumMod val="75000"/>
                  </a:schemeClr>
                </a:solidFill>
              </a:rPr>
              <a:t>restaurant_id</a:t>
            </a:r>
            <a:r>
              <a:rPr lang="en-IN" sz="1500" b="1" dirty="0">
                <a:solidFill>
                  <a:schemeClr val="accent1">
                    <a:lumMod val="75000"/>
                  </a:schemeClr>
                </a:solidFill>
              </a:rPr>
              <a:t>, </a:t>
            </a:r>
            <a:r>
              <a:rPr lang="en-IN" sz="1500" b="1" dirty="0" err="1">
                <a:solidFill>
                  <a:schemeClr val="accent1">
                    <a:lumMod val="75000"/>
                  </a:schemeClr>
                </a:solidFill>
              </a:rPr>
              <a:t>driver_id</a:t>
            </a:r>
            <a:r>
              <a:rPr lang="en-IN" sz="1500" b="1" dirty="0">
                <a:solidFill>
                  <a:schemeClr val="accent1">
                    <a:lumMod val="75000"/>
                  </a:schemeClr>
                </a:solidFill>
              </a:rPr>
              <a:t>, </a:t>
            </a:r>
            <a:r>
              <a:rPr lang="en-IN" sz="1500" b="1" dirty="0" err="1">
                <a:solidFill>
                  <a:schemeClr val="accent1">
                    <a:lumMod val="75000"/>
                  </a:schemeClr>
                </a:solidFill>
              </a:rPr>
              <a:t>order_date</a:t>
            </a:r>
            <a:r>
              <a:rPr lang="en-IN" sz="1500" b="1" dirty="0">
                <a:solidFill>
                  <a:schemeClr val="accent1">
                    <a:lumMod val="75000"/>
                  </a:schemeClr>
                </a:solidFill>
              </a:rPr>
              <a:t>, </a:t>
            </a:r>
            <a:r>
              <a:rPr lang="en-IN" sz="1500" b="1" dirty="0" err="1">
                <a:solidFill>
                  <a:schemeClr val="accent1">
                    <a:lumMod val="75000"/>
                  </a:schemeClr>
                </a:solidFill>
              </a:rPr>
              <a:t>total_amount</a:t>
            </a:r>
            <a:r>
              <a:rPr lang="en-IN" sz="1500" b="1" dirty="0">
                <a:solidFill>
                  <a:schemeClr val="accent1">
                    <a:lumMod val="75000"/>
                  </a:schemeClr>
                </a:solidFill>
              </a:rPr>
              <a:t>) VALUES (3, 3, 5, 3, TO_DATE('2024-10-02', 'YYYY-MM-DD'), 35.75)</a:t>
            </a:r>
          </a:p>
          <a:p>
            <a:r>
              <a:rPr lang="en-IN" sz="1500" b="1" dirty="0">
                <a:solidFill>
                  <a:schemeClr val="accent1">
                    <a:lumMod val="75000"/>
                  </a:schemeClr>
                </a:solidFill>
              </a:rPr>
              <a:t>INTO Orders(</a:t>
            </a:r>
            <a:r>
              <a:rPr lang="en-IN" sz="1500" b="1" dirty="0" err="1">
                <a:solidFill>
                  <a:schemeClr val="accent1">
                    <a:lumMod val="75000"/>
                  </a:schemeClr>
                </a:solidFill>
              </a:rPr>
              <a:t>order_id</a:t>
            </a:r>
            <a:r>
              <a:rPr lang="en-IN" sz="1500" b="1" dirty="0">
                <a:solidFill>
                  <a:schemeClr val="accent1">
                    <a:lumMod val="75000"/>
                  </a:schemeClr>
                </a:solidFill>
              </a:rPr>
              <a:t>, </a:t>
            </a:r>
            <a:r>
              <a:rPr lang="en-IN" sz="1500" b="1" dirty="0" err="1">
                <a:solidFill>
                  <a:schemeClr val="accent1">
                    <a:lumMod val="75000"/>
                  </a:schemeClr>
                </a:solidFill>
              </a:rPr>
              <a:t>customer_id</a:t>
            </a:r>
            <a:r>
              <a:rPr lang="en-IN" sz="1500" b="1" dirty="0">
                <a:solidFill>
                  <a:schemeClr val="accent1">
                    <a:lumMod val="75000"/>
                  </a:schemeClr>
                </a:solidFill>
              </a:rPr>
              <a:t>, </a:t>
            </a:r>
            <a:r>
              <a:rPr lang="en-IN" sz="1500" b="1" dirty="0" err="1">
                <a:solidFill>
                  <a:schemeClr val="accent1">
                    <a:lumMod val="75000"/>
                  </a:schemeClr>
                </a:solidFill>
              </a:rPr>
              <a:t>restaurant_id</a:t>
            </a:r>
            <a:r>
              <a:rPr lang="en-IN" sz="1500" b="1" dirty="0">
                <a:solidFill>
                  <a:schemeClr val="accent1">
                    <a:lumMod val="75000"/>
                  </a:schemeClr>
                </a:solidFill>
              </a:rPr>
              <a:t>, </a:t>
            </a:r>
            <a:r>
              <a:rPr lang="en-IN" sz="1500" b="1" dirty="0" err="1">
                <a:solidFill>
                  <a:schemeClr val="accent1">
                    <a:lumMod val="75000"/>
                  </a:schemeClr>
                </a:solidFill>
              </a:rPr>
              <a:t>driver_id</a:t>
            </a:r>
            <a:r>
              <a:rPr lang="en-IN" sz="1500" b="1" dirty="0">
                <a:solidFill>
                  <a:schemeClr val="accent1">
                    <a:lumMod val="75000"/>
                  </a:schemeClr>
                </a:solidFill>
              </a:rPr>
              <a:t>, </a:t>
            </a:r>
            <a:r>
              <a:rPr lang="en-IN" sz="1500" b="1" dirty="0" err="1">
                <a:solidFill>
                  <a:schemeClr val="accent1">
                    <a:lumMod val="75000"/>
                  </a:schemeClr>
                </a:solidFill>
              </a:rPr>
              <a:t>order_date</a:t>
            </a:r>
            <a:r>
              <a:rPr lang="en-IN" sz="1500" b="1" dirty="0">
                <a:solidFill>
                  <a:schemeClr val="accent1">
                    <a:lumMod val="75000"/>
                  </a:schemeClr>
                </a:solidFill>
              </a:rPr>
              <a:t>, </a:t>
            </a:r>
            <a:r>
              <a:rPr lang="en-IN" sz="1500" b="1" dirty="0" err="1">
                <a:solidFill>
                  <a:schemeClr val="accent1">
                    <a:lumMod val="75000"/>
                  </a:schemeClr>
                </a:solidFill>
              </a:rPr>
              <a:t>total_amount</a:t>
            </a:r>
            <a:r>
              <a:rPr lang="en-IN" sz="1500" b="1" dirty="0">
                <a:solidFill>
                  <a:schemeClr val="accent1">
                    <a:lumMod val="75000"/>
                  </a:schemeClr>
                </a:solidFill>
              </a:rPr>
              <a:t>) VALUES (4, 4, 2, 4, TO_DATE('2024-10-03', 'YYYY-MM-DD'), 28.00)</a:t>
            </a:r>
          </a:p>
          <a:p>
            <a:r>
              <a:rPr lang="en-IN" sz="1500" b="1" dirty="0">
                <a:solidFill>
                  <a:schemeClr val="accent1">
                    <a:lumMod val="75000"/>
                  </a:schemeClr>
                </a:solidFill>
              </a:rPr>
              <a:t>INTO Orders(</a:t>
            </a:r>
            <a:r>
              <a:rPr lang="en-IN" sz="1500" b="1" dirty="0" err="1">
                <a:solidFill>
                  <a:schemeClr val="accent1">
                    <a:lumMod val="75000"/>
                  </a:schemeClr>
                </a:solidFill>
              </a:rPr>
              <a:t>order_id</a:t>
            </a:r>
            <a:r>
              <a:rPr lang="en-IN" sz="1500" b="1" dirty="0">
                <a:solidFill>
                  <a:schemeClr val="accent1">
                    <a:lumMod val="75000"/>
                  </a:schemeClr>
                </a:solidFill>
              </a:rPr>
              <a:t>, </a:t>
            </a:r>
            <a:r>
              <a:rPr lang="en-IN" sz="1500" b="1" dirty="0" err="1">
                <a:solidFill>
                  <a:schemeClr val="accent1">
                    <a:lumMod val="75000"/>
                  </a:schemeClr>
                </a:solidFill>
              </a:rPr>
              <a:t>customer_id</a:t>
            </a:r>
            <a:r>
              <a:rPr lang="en-IN" sz="1500" b="1" dirty="0">
                <a:solidFill>
                  <a:schemeClr val="accent1">
                    <a:lumMod val="75000"/>
                  </a:schemeClr>
                </a:solidFill>
              </a:rPr>
              <a:t>, </a:t>
            </a:r>
            <a:r>
              <a:rPr lang="en-IN" sz="1500" b="1" dirty="0" err="1">
                <a:solidFill>
                  <a:schemeClr val="accent1">
                    <a:lumMod val="75000"/>
                  </a:schemeClr>
                </a:solidFill>
              </a:rPr>
              <a:t>restaurant_id</a:t>
            </a:r>
            <a:r>
              <a:rPr lang="en-IN" sz="1500" b="1" dirty="0">
                <a:solidFill>
                  <a:schemeClr val="accent1">
                    <a:lumMod val="75000"/>
                  </a:schemeClr>
                </a:solidFill>
              </a:rPr>
              <a:t>, </a:t>
            </a:r>
            <a:r>
              <a:rPr lang="en-IN" sz="1500" b="1" dirty="0" err="1">
                <a:solidFill>
                  <a:schemeClr val="accent1">
                    <a:lumMod val="75000"/>
                  </a:schemeClr>
                </a:solidFill>
              </a:rPr>
              <a:t>driver_id</a:t>
            </a:r>
            <a:r>
              <a:rPr lang="en-IN" sz="1500" b="1" dirty="0">
                <a:solidFill>
                  <a:schemeClr val="accent1">
                    <a:lumMod val="75000"/>
                  </a:schemeClr>
                </a:solidFill>
              </a:rPr>
              <a:t>, </a:t>
            </a:r>
            <a:r>
              <a:rPr lang="en-IN" sz="1500" b="1" dirty="0" err="1">
                <a:solidFill>
                  <a:schemeClr val="accent1">
                    <a:lumMod val="75000"/>
                  </a:schemeClr>
                </a:solidFill>
              </a:rPr>
              <a:t>order_date</a:t>
            </a:r>
            <a:r>
              <a:rPr lang="en-IN" sz="1500" b="1" dirty="0">
                <a:solidFill>
                  <a:schemeClr val="accent1">
                    <a:lumMod val="75000"/>
                  </a:schemeClr>
                </a:solidFill>
              </a:rPr>
              <a:t>, </a:t>
            </a:r>
            <a:r>
              <a:rPr lang="en-IN" sz="1500" b="1" dirty="0" err="1">
                <a:solidFill>
                  <a:schemeClr val="accent1">
                    <a:lumMod val="75000"/>
                  </a:schemeClr>
                </a:solidFill>
              </a:rPr>
              <a:t>total_amount</a:t>
            </a:r>
            <a:r>
              <a:rPr lang="en-IN" sz="1500" b="1" dirty="0">
                <a:solidFill>
                  <a:schemeClr val="accent1">
                    <a:lumMod val="75000"/>
                  </a:schemeClr>
                </a:solidFill>
              </a:rPr>
              <a:t>) VALUES (5, 5, 4, 5, TO_DATE('2024-10-03', 'YYYY-MM-DD'), 18.99)</a:t>
            </a:r>
          </a:p>
          <a:p>
            <a:r>
              <a:rPr lang="en-IN" sz="1500" b="1" dirty="0">
                <a:solidFill>
                  <a:schemeClr val="accent1">
                    <a:lumMod val="75000"/>
                  </a:schemeClr>
                </a:solidFill>
              </a:rPr>
              <a:t>SELECT * FROM dual;</a:t>
            </a:r>
          </a:p>
        </p:txBody>
      </p:sp>
      <p:pic>
        <p:nvPicPr>
          <p:cNvPr id="8" name="Picture 7">
            <a:extLst>
              <a:ext uri="{FF2B5EF4-FFF2-40B4-BE49-F238E27FC236}">
                <a16:creationId xmlns:a16="http://schemas.microsoft.com/office/drawing/2014/main" id="{4CAAF745-72DF-3D2C-905A-154A6EEC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26" y="3462357"/>
            <a:ext cx="5028240" cy="3429000"/>
          </a:xfrm>
          <a:prstGeom prst="rect">
            <a:avLst/>
          </a:prstGeom>
        </p:spPr>
      </p:pic>
      <p:sp>
        <p:nvSpPr>
          <p:cNvPr id="10" name="Speech Bubble: Rectangle 9">
            <a:extLst>
              <a:ext uri="{FF2B5EF4-FFF2-40B4-BE49-F238E27FC236}">
                <a16:creationId xmlns:a16="http://schemas.microsoft.com/office/drawing/2014/main" id="{4C4237AA-ECCE-8C74-4751-7966BD17B40D}"/>
              </a:ext>
            </a:extLst>
          </p:cNvPr>
          <p:cNvSpPr/>
          <p:nvPr/>
        </p:nvSpPr>
        <p:spPr>
          <a:xfrm>
            <a:off x="166113" y="1537630"/>
            <a:ext cx="3078821" cy="1606297"/>
          </a:xfrm>
          <a:prstGeom prst="wedge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DCEC628B-8FB3-1FE8-453B-3BB9B11E7B0C}"/>
              </a:ext>
            </a:extLst>
          </p:cNvPr>
          <p:cNvSpPr txBox="1"/>
          <p:nvPr/>
        </p:nvSpPr>
        <p:spPr>
          <a:xfrm>
            <a:off x="352178" y="1577858"/>
            <a:ext cx="3035323" cy="1384995"/>
          </a:xfrm>
          <a:prstGeom prst="rect">
            <a:avLst/>
          </a:prstGeom>
          <a:noFill/>
        </p:spPr>
        <p:txBody>
          <a:bodyPr wrap="square" rtlCol="0">
            <a:spAutoFit/>
          </a:bodyPr>
          <a:lstStyle/>
          <a:p>
            <a:r>
              <a:rPr lang="en-IN" sz="2800" b="1" dirty="0">
                <a:solidFill>
                  <a:schemeClr val="accent1">
                    <a:lumMod val="75000"/>
                  </a:schemeClr>
                </a:solidFill>
              </a:rPr>
              <a:t>Here we’ve inserted values in our Orders table</a:t>
            </a:r>
          </a:p>
        </p:txBody>
      </p:sp>
    </p:spTree>
    <p:extLst>
      <p:ext uri="{BB962C8B-B14F-4D97-AF65-F5344CB8AC3E}">
        <p14:creationId xmlns:p14="http://schemas.microsoft.com/office/powerpoint/2010/main" val="869841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6AB38-0202-3C5A-764B-7600EC1B9E8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2BC9C8-84A6-7BE2-EA7A-E3F6A4779332}"/>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CD9A9258-B1CA-7710-8EC5-3AB84C0D3B92}"/>
              </a:ext>
            </a:extLst>
          </p:cNvPr>
          <p:cNvSpPr/>
          <p:nvPr/>
        </p:nvSpPr>
        <p:spPr>
          <a:xfrm>
            <a:off x="3367548" y="137652"/>
            <a:ext cx="5456903" cy="58993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5C71A121-4300-D783-24E3-31A93AA61A74}"/>
              </a:ext>
            </a:extLst>
          </p:cNvPr>
          <p:cNvSpPr txBox="1"/>
          <p:nvPr/>
        </p:nvSpPr>
        <p:spPr>
          <a:xfrm>
            <a:off x="2871020" y="171009"/>
            <a:ext cx="6388510" cy="523220"/>
          </a:xfrm>
          <a:prstGeom prst="rect">
            <a:avLst/>
          </a:prstGeom>
          <a:noFill/>
        </p:spPr>
        <p:txBody>
          <a:bodyPr wrap="square" rtlCol="0">
            <a:spAutoFit/>
          </a:bodyPr>
          <a:lstStyle/>
          <a:p>
            <a:pPr algn="ctr"/>
            <a:r>
              <a:rPr lang="en-IN" sz="2800" b="1" dirty="0">
                <a:solidFill>
                  <a:schemeClr val="accent1">
                    <a:lumMod val="75000"/>
                  </a:schemeClr>
                </a:solidFill>
              </a:rPr>
              <a:t>Creating Table &amp; Inserting Values</a:t>
            </a:r>
          </a:p>
        </p:txBody>
      </p:sp>
      <p:sp>
        <p:nvSpPr>
          <p:cNvPr id="5" name="Rectangle: Rounded Corners 4">
            <a:extLst>
              <a:ext uri="{FF2B5EF4-FFF2-40B4-BE49-F238E27FC236}">
                <a16:creationId xmlns:a16="http://schemas.microsoft.com/office/drawing/2014/main" id="{28CCDC29-E484-2DE0-7B87-DEE86A1B752F}"/>
              </a:ext>
            </a:extLst>
          </p:cNvPr>
          <p:cNvSpPr/>
          <p:nvPr/>
        </p:nvSpPr>
        <p:spPr>
          <a:xfrm>
            <a:off x="3510116" y="1219200"/>
            <a:ext cx="8396749" cy="53290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E2FAC35B-93C4-00CA-CE36-C13B435F181D}"/>
              </a:ext>
            </a:extLst>
          </p:cNvPr>
          <p:cNvSpPr txBox="1"/>
          <p:nvPr/>
        </p:nvSpPr>
        <p:spPr>
          <a:xfrm>
            <a:off x="4060723" y="1252558"/>
            <a:ext cx="7782233" cy="5355312"/>
          </a:xfrm>
          <a:prstGeom prst="rect">
            <a:avLst/>
          </a:prstGeom>
          <a:noFill/>
        </p:spPr>
        <p:txBody>
          <a:bodyPr wrap="square" rtlCol="0">
            <a:spAutoFit/>
          </a:bodyPr>
          <a:lstStyle/>
          <a:p>
            <a:r>
              <a:rPr lang="en-IN" b="1" dirty="0">
                <a:solidFill>
                  <a:schemeClr val="accent1">
                    <a:lumMod val="75000"/>
                  </a:schemeClr>
                </a:solidFill>
              </a:rPr>
              <a:t>CREATE TABLE </a:t>
            </a:r>
            <a:r>
              <a:rPr lang="en-IN" b="1" dirty="0" err="1">
                <a:solidFill>
                  <a:schemeClr val="accent1">
                    <a:lumMod val="75000"/>
                  </a:schemeClr>
                </a:solidFill>
              </a:rPr>
              <a:t>Menu_Items</a:t>
            </a:r>
            <a:r>
              <a:rPr lang="en-IN" b="1" dirty="0">
                <a:solidFill>
                  <a:schemeClr val="accent1">
                    <a:lumMod val="75000"/>
                  </a:schemeClr>
                </a:solidFill>
              </a:rPr>
              <a:t> (</a:t>
            </a:r>
          </a:p>
          <a:p>
            <a:r>
              <a:rPr lang="en-IN" b="1" dirty="0">
                <a:solidFill>
                  <a:schemeClr val="accent1">
                    <a:lumMod val="75000"/>
                  </a:schemeClr>
                </a:solidFill>
              </a:rPr>
              <a:t>    </a:t>
            </a:r>
            <a:r>
              <a:rPr lang="en-IN" b="1" dirty="0" err="1">
                <a:solidFill>
                  <a:schemeClr val="accent1">
                    <a:lumMod val="75000"/>
                  </a:schemeClr>
                </a:solidFill>
              </a:rPr>
              <a:t>item_id</a:t>
            </a:r>
            <a:r>
              <a:rPr lang="en-IN" b="1" dirty="0">
                <a:solidFill>
                  <a:schemeClr val="accent1">
                    <a:lumMod val="75000"/>
                  </a:schemeClr>
                </a:solidFill>
              </a:rPr>
              <a:t> INT PRIMARY KEY,</a:t>
            </a:r>
          </a:p>
          <a:p>
            <a:r>
              <a:rPr lang="en-IN" b="1" dirty="0">
                <a:solidFill>
                  <a:schemeClr val="accent1">
                    <a:lumMod val="75000"/>
                  </a:schemeClr>
                </a:solidFill>
              </a:rPr>
              <a:t>    </a:t>
            </a:r>
            <a:r>
              <a:rPr lang="en-IN" b="1" dirty="0" err="1">
                <a:solidFill>
                  <a:schemeClr val="accent1">
                    <a:lumMod val="75000"/>
                  </a:schemeClr>
                </a:solidFill>
              </a:rPr>
              <a:t>restaurant_id</a:t>
            </a:r>
            <a:r>
              <a:rPr lang="en-IN" b="1" dirty="0">
                <a:solidFill>
                  <a:schemeClr val="accent1">
                    <a:lumMod val="75000"/>
                  </a:schemeClr>
                </a:solidFill>
              </a:rPr>
              <a:t> INT,</a:t>
            </a:r>
          </a:p>
          <a:p>
            <a:r>
              <a:rPr lang="en-IN" b="1" dirty="0">
                <a:solidFill>
                  <a:schemeClr val="accent1">
                    <a:lumMod val="75000"/>
                  </a:schemeClr>
                </a:solidFill>
              </a:rPr>
              <a:t>    description VARCHAR(100),</a:t>
            </a:r>
          </a:p>
          <a:p>
            <a:r>
              <a:rPr lang="en-IN" b="1" dirty="0">
                <a:solidFill>
                  <a:schemeClr val="accent1">
                    <a:lumMod val="75000"/>
                  </a:schemeClr>
                </a:solidFill>
              </a:rPr>
              <a:t>    price DECIMAL(6,2),</a:t>
            </a:r>
          </a:p>
          <a:p>
            <a:r>
              <a:rPr lang="en-IN" b="1" dirty="0">
                <a:solidFill>
                  <a:schemeClr val="accent1">
                    <a:lumMod val="75000"/>
                  </a:schemeClr>
                </a:solidFill>
              </a:rPr>
              <a:t>    FOREIGN KEY (</a:t>
            </a:r>
            <a:r>
              <a:rPr lang="en-IN" b="1" dirty="0" err="1">
                <a:solidFill>
                  <a:schemeClr val="accent1">
                    <a:lumMod val="75000"/>
                  </a:schemeClr>
                </a:solidFill>
              </a:rPr>
              <a:t>restaurant_id</a:t>
            </a:r>
            <a:r>
              <a:rPr lang="en-IN" b="1" dirty="0">
                <a:solidFill>
                  <a:schemeClr val="accent1">
                    <a:lumMod val="75000"/>
                  </a:schemeClr>
                </a:solidFill>
              </a:rPr>
              <a:t>) REFERENCES Restaurants(</a:t>
            </a:r>
            <a:r>
              <a:rPr lang="en-IN" b="1" dirty="0" err="1">
                <a:solidFill>
                  <a:schemeClr val="accent1">
                    <a:lumMod val="75000"/>
                  </a:schemeClr>
                </a:solidFill>
              </a:rPr>
              <a:t>restaurant_id</a:t>
            </a:r>
            <a:r>
              <a:rPr lang="en-IN" b="1" dirty="0">
                <a:solidFill>
                  <a:schemeClr val="accent1">
                    <a:lumMod val="75000"/>
                  </a:schemeClr>
                </a:solidFill>
              </a:rPr>
              <a:t>)</a:t>
            </a:r>
          </a:p>
          <a:p>
            <a:r>
              <a:rPr lang="en-IN" b="1" dirty="0">
                <a:solidFill>
                  <a:schemeClr val="accent1">
                    <a:lumMod val="75000"/>
                  </a:schemeClr>
                </a:solidFill>
              </a:rPr>
              <a:t>);</a:t>
            </a:r>
          </a:p>
          <a:p>
            <a:endParaRPr lang="en-IN" b="1" dirty="0">
              <a:solidFill>
                <a:schemeClr val="accent1">
                  <a:lumMod val="75000"/>
                </a:schemeClr>
              </a:solidFill>
            </a:endParaRPr>
          </a:p>
          <a:p>
            <a:r>
              <a:rPr lang="en-IN" b="1" dirty="0">
                <a:solidFill>
                  <a:schemeClr val="accent1">
                    <a:lumMod val="75000"/>
                  </a:schemeClr>
                </a:solidFill>
              </a:rPr>
              <a:t>INSERT ALLINTO </a:t>
            </a:r>
            <a:r>
              <a:rPr lang="en-IN" b="1" dirty="0" err="1">
                <a:solidFill>
                  <a:schemeClr val="accent1">
                    <a:lumMod val="75000"/>
                  </a:schemeClr>
                </a:solidFill>
              </a:rPr>
              <a:t>Menu_Items</a:t>
            </a:r>
            <a:r>
              <a:rPr lang="en-IN" b="1" dirty="0">
                <a:solidFill>
                  <a:schemeClr val="accent1">
                    <a:lumMod val="75000"/>
                  </a:schemeClr>
                </a:solidFill>
              </a:rPr>
              <a:t>(</a:t>
            </a:r>
            <a:r>
              <a:rPr lang="en-IN" b="1" dirty="0" err="1">
                <a:solidFill>
                  <a:schemeClr val="accent1">
                    <a:lumMod val="75000"/>
                  </a:schemeClr>
                </a:solidFill>
              </a:rPr>
              <a:t>item_id,restaurant_id,description,price</a:t>
            </a:r>
            <a:r>
              <a:rPr lang="en-IN" b="1" dirty="0">
                <a:solidFill>
                  <a:schemeClr val="accent1">
                    <a:lumMod val="75000"/>
                  </a:schemeClr>
                </a:solidFill>
              </a:rPr>
              <a:t>) VALUES(1, 1, 'Creamy pasta with bacon and eggs', 14.99)</a:t>
            </a:r>
          </a:p>
          <a:p>
            <a:r>
              <a:rPr lang="en-IN" b="1" dirty="0">
                <a:solidFill>
                  <a:schemeClr val="accent1">
                    <a:lumMod val="75000"/>
                  </a:schemeClr>
                </a:solidFill>
              </a:rPr>
              <a:t>INTO </a:t>
            </a:r>
            <a:r>
              <a:rPr lang="en-IN" b="1" dirty="0" err="1">
                <a:solidFill>
                  <a:schemeClr val="accent1">
                    <a:lumMod val="75000"/>
                  </a:schemeClr>
                </a:solidFill>
              </a:rPr>
              <a:t>Menu_Items</a:t>
            </a:r>
            <a:r>
              <a:rPr lang="en-IN" b="1" dirty="0">
                <a:solidFill>
                  <a:schemeClr val="accent1">
                    <a:lumMod val="75000"/>
                  </a:schemeClr>
                </a:solidFill>
              </a:rPr>
              <a:t>(</a:t>
            </a:r>
            <a:r>
              <a:rPr lang="en-IN" b="1" dirty="0" err="1">
                <a:solidFill>
                  <a:schemeClr val="accent1">
                    <a:lumMod val="75000"/>
                  </a:schemeClr>
                </a:solidFill>
              </a:rPr>
              <a:t>item_id,restaurant_id,description,price</a:t>
            </a:r>
            <a:r>
              <a:rPr lang="en-IN" b="1" dirty="0">
                <a:solidFill>
                  <a:schemeClr val="accent1">
                    <a:lumMod val="75000"/>
                  </a:schemeClr>
                </a:solidFill>
              </a:rPr>
              <a:t>) VALUES(2, 2, 'Crab, avocado, and cucumber roll', 8.50)</a:t>
            </a:r>
          </a:p>
          <a:p>
            <a:r>
              <a:rPr lang="en-IN" b="1" dirty="0">
                <a:solidFill>
                  <a:schemeClr val="accent1">
                    <a:lumMod val="75000"/>
                  </a:schemeClr>
                </a:solidFill>
              </a:rPr>
              <a:t>INTO </a:t>
            </a:r>
            <a:r>
              <a:rPr lang="en-IN" b="1" dirty="0" err="1">
                <a:solidFill>
                  <a:schemeClr val="accent1">
                    <a:lumMod val="75000"/>
                  </a:schemeClr>
                </a:solidFill>
              </a:rPr>
              <a:t>Menu_Items</a:t>
            </a:r>
            <a:r>
              <a:rPr lang="en-IN" b="1" dirty="0">
                <a:solidFill>
                  <a:schemeClr val="accent1">
                    <a:lumMod val="75000"/>
                  </a:schemeClr>
                </a:solidFill>
              </a:rPr>
              <a:t>(</a:t>
            </a:r>
            <a:r>
              <a:rPr lang="en-IN" b="1" dirty="0" err="1">
                <a:solidFill>
                  <a:schemeClr val="accent1">
                    <a:lumMod val="75000"/>
                  </a:schemeClr>
                </a:solidFill>
              </a:rPr>
              <a:t>item_id,restaurant_id,description,price</a:t>
            </a:r>
            <a:r>
              <a:rPr lang="en-IN" b="1" dirty="0">
                <a:solidFill>
                  <a:schemeClr val="accent1">
                    <a:lumMod val="75000"/>
                  </a:schemeClr>
                </a:solidFill>
              </a:rPr>
              <a:t>) VALUES(3, 3, 'Beef patty with cheddar cheese', 9.99)</a:t>
            </a:r>
          </a:p>
          <a:p>
            <a:r>
              <a:rPr lang="en-IN" b="1" dirty="0">
                <a:solidFill>
                  <a:schemeClr val="accent1">
                    <a:lumMod val="75000"/>
                  </a:schemeClr>
                </a:solidFill>
              </a:rPr>
              <a:t>INTO </a:t>
            </a:r>
            <a:r>
              <a:rPr lang="en-IN" b="1" dirty="0" err="1">
                <a:solidFill>
                  <a:schemeClr val="accent1">
                    <a:lumMod val="75000"/>
                  </a:schemeClr>
                </a:solidFill>
              </a:rPr>
              <a:t>Menu_Items</a:t>
            </a:r>
            <a:r>
              <a:rPr lang="en-IN" b="1" dirty="0">
                <a:solidFill>
                  <a:schemeClr val="accent1">
                    <a:lumMod val="75000"/>
                  </a:schemeClr>
                </a:solidFill>
              </a:rPr>
              <a:t>(</a:t>
            </a:r>
            <a:r>
              <a:rPr lang="en-IN" b="1" dirty="0" err="1">
                <a:solidFill>
                  <a:schemeClr val="accent1">
                    <a:lumMod val="75000"/>
                  </a:schemeClr>
                </a:solidFill>
              </a:rPr>
              <a:t>item_id,restaurant_id,description,price</a:t>
            </a:r>
            <a:r>
              <a:rPr lang="en-IN" b="1" dirty="0">
                <a:solidFill>
                  <a:schemeClr val="accent1">
                    <a:lumMod val="75000"/>
                  </a:schemeClr>
                </a:solidFill>
              </a:rPr>
              <a:t>) VALUES(4, 4, 'Grilled chicken and cheese in a tortilla', 11.25)</a:t>
            </a:r>
          </a:p>
          <a:p>
            <a:r>
              <a:rPr lang="en-IN" b="1" dirty="0">
                <a:solidFill>
                  <a:schemeClr val="accent1">
                    <a:lumMod val="75000"/>
                  </a:schemeClr>
                </a:solidFill>
              </a:rPr>
              <a:t>INTO </a:t>
            </a:r>
            <a:r>
              <a:rPr lang="en-IN" b="1" dirty="0" err="1">
                <a:solidFill>
                  <a:schemeClr val="accent1">
                    <a:lumMod val="75000"/>
                  </a:schemeClr>
                </a:solidFill>
              </a:rPr>
              <a:t>Menu_Items</a:t>
            </a:r>
            <a:r>
              <a:rPr lang="en-IN" b="1" dirty="0">
                <a:solidFill>
                  <a:schemeClr val="accent1">
                    <a:lumMod val="75000"/>
                  </a:schemeClr>
                </a:solidFill>
              </a:rPr>
              <a:t>(</a:t>
            </a:r>
            <a:r>
              <a:rPr lang="en-IN" b="1" dirty="0" err="1">
                <a:solidFill>
                  <a:schemeClr val="accent1">
                    <a:lumMod val="75000"/>
                  </a:schemeClr>
                </a:solidFill>
              </a:rPr>
              <a:t>item_id,restaurant_id,description,price</a:t>
            </a:r>
            <a:r>
              <a:rPr lang="en-IN" b="1" dirty="0">
                <a:solidFill>
                  <a:schemeClr val="accent1">
                    <a:lumMod val="75000"/>
                  </a:schemeClr>
                </a:solidFill>
              </a:rPr>
              <a:t>) VALUES(5, 5, 'Tender chicken in a creamy tomato sauce', 16.75)</a:t>
            </a:r>
          </a:p>
          <a:p>
            <a:r>
              <a:rPr lang="en-IN" b="1" dirty="0">
                <a:solidFill>
                  <a:schemeClr val="accent1">
                    <a:lumMod val="75000"/>
                  </a:schemeClr>
                </a:solidFill>
              </a:rPr>
              <a:t>select * from dual;</a:t>
            </a:r>
          </a:p>
        </p:txBody>
      </p:sp>
      <p:pic>
        <p:nvPicPr>
          <p:cNvPr id="8" name="Picture 7">
            <a:extLst>
              <a:ext uri="{FF2B5EF4-FFF2-40B4-BE49-F238E27FC236}">
                <a16:creationId xmlns:a16="http://schemas.microsoft.com/office/drawing/2014/main" id="{0AB95C04-F0EA-4777-DCE3-BD7F2E341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26" y="3462357"/>
            <a:ext cx="5028240" cy="3429000"/>
          </a:xfrm>
          <a:prstGeom prst="rect">
            <a:avLst/>
          </a:prstGeom>
        </p:spPr>
      </p:pic>
      <p:sp>
        <p:nvSpPr>
          <p:cNvPr id="10" name="Speech Bubble: Rectangle 9">
            <a:extLst>
              <a:ext uri="{FF2B5EF4-FFF2-40B4-BE49-F238E27FC236}">
                <a16:creationId xmlns:a16="http://schemas.microsoft.com/office/drawing/2014/main" id="{DC3A92A8-3F2C-6B93-C674-5E77E83B1DB5}"/>
              </a:ext>
            </a:extLst>
          </p:cNvPr>
          <p:cNvSpPr/>
          <p:nvPr/>
        </p:nvSpPr>
        <p:spPr>
          <a:xfrm>
            <a:off x="285134" y="1144530"/>
            <a:ext cx="3035323" cy="2002441"/>
          </a:xfrm>
          <a:prstGeom prst="wedge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81D2B404-C35E-5D8E-F2B9-37958F55D1F3}"/>
              </a:ext>
            </a:extLst>
          </p:cNvPr>
          <p:cNvSpPr txBox="1"/>
          <p:nvPr/>
        </p:nvSpPr>
        <p:spPr>
          <a:xfrm>
            <a:off x="410884" y="1237809"/>
            <a:ext cx="3035323" cy="1815882"/>
          </a:xfrm>
          <a:prstGeom prst="rect">
            <a:avLst/>
          </a:prstGeom>
          <a:noFill/>
        </p:spPr>
        <p:txBody>
          <a:bodyPr wrap="square" rtlCol="0">
            <a:spAutoFit/>
          </a:bodyPr>
          <a:lstStyle/>
          <a:p>
            <a:r>
              <a:rPr lang="en-IN" sz="2800" b="1" dirty="0">
                <a:solidFill>
                  <a:schemeClr val="accent1">
                    <a:lumMod val="75000"/>
                  </a:schemeClr>
                </a:solidFill>
              </a:rPr>
              <a:t>Here we’ve inserted values in our </a:t>
            </a:r>
            <a:r>
              <a:rPr lang="en-IN" sz="2800" b="1" dirty="0" err="1">
                <a:solidFill>
                  <a:schemeClr val="accent1">
                    <a:lumMod val="75000"/>
                  </a:schemeClr>
                </a:solidFill>
              </a:rPr>
              <a:t>Menu_Items</a:t>
            </a:r>
            <a:r>
              <a:rPr lang="en-IN" sz="2800" b="1" dirty="0">
                <a:solidFill>
                  <a:schemeClr val="accent1">
                    <a:lumMod val="75000"/>
                  </a:schemeClr>
                </a:solidFill>
              </a:rPr>
              <a:t> table</a:t>
            </a:r>
          </a:p>
        </p:txBody>
      </p:sp>
    </p:spTree>
    <p:extLst>
      <p:ext uri="{BB962C8B-B14F-4D97-AF65-F5344CB8AC3E}">
        <p14:creationId xmlns:p14="http://schemas.microsoft.com/office/powerpoint/2010/main" val="1559909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6A381-EE13-33B9-7047-F7201C5F62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61F1856-9F82-1037-D8F1-C38C66ED8531}"/>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8" name="Picture 7">
            <a:extLst>
              <a:ext uri="{FF2B5EF4-FFF2-40B4-BE49-F238E27FC236}">
                <a16:creationId xmlns:a16="http://schemas.microsoft.com/office/drawing/2014/main" id="{66D1EF3A-402A-358A-10AD-0E469C082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737" y="1679938"/>
            <a:ext cx="4074287" cy="6500474"/>
          </a:xfrm>
          <a:prstGeom prst="rect">
            <a:avLst/>
          </a:prstGeom>
        </p:spPr>
      </p:pic>
      <p:sp>
        <p:nvSpPr>
          <p:cNvPr id="9" name="Scroll: Horizontal 8">
            <a:extLst>
              <a:ext uri="{FF2B5EF4-FFF2-40B4-BE49-F238E27FC236}">
                <a16:creationId xmlns:a16="http://schemas.microsoft.com/office/drawing/2014/main" id="{7CCC00F6-FAB7-FED4-4B2E-4324AB7239BD}"/>
              </a:ext>
            </a:extLst>
          </p:cNvPr>
          <p:cNvSpPr/>
          <p:nvPr/>
        </p:nvSpPr>
        <p:spPr>
          <a:xfrm>
            <a:off x="405114" y="613458"/>
            <a:ext cx="8507392" cy="281554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0" name="TextBox 9">
            <a:extLst>
              <a:ext uri="{FF2B5EF4-FFF2-40B4-BE49-F238E27FC236}">
                <a16:creationId xmlns:a16="http://schemas.microsoft.com/office/drawing/2014/main" id="{871C7BF8-4BDA-C3ED-57A2-D12DABB28B18}"/>
              </a:ext>
            </a:extLst>
          </p:cNvPr>
          <p:cNvSpPr txBox="1"/>
          <p:nvPr/>
        </p:nvSpPr>
        <p:spPr>
          <a:xfrm>
            <a:off x="928869" y="1051733"/>
            <a:ext cx="7263114" cy="1938992"/>
          </a:xfrm>
          <a:prstGeom prst="rect">
            <a:avLst/>
          </a:prstGeom>
          <a:noFill/>
        </p:spPr>
        <p:txBody>
          <a:bodyPr wrap="square" rtlCol="0">
            <a:spAutoFit/>
          </a:bodyPr>
          <a:lstStyle/>
          <a:p>
            <a:r>
              <a:rPr lang="en-US" sz="2400" b="1" dirty="0">
                <a:solidFill>
                  <a:schemeClr val="accent1"/>
                </a:solidFill>
              </a:rPr>
              <a:t>Hi, </a:t>
            </a:r>
            <a:r>
              <a:rPr lang="en-US" sz="2400" b="1" u="sng" dirty="0">
                <a:solidFill>
                  <a:schemeClr val="accent1"/>
                </a:solidFill>
              </a:rPr>
              <a:t>I’m Ina! </a:t>
            </a:r>
            <a:r>
              <a:rPr lang="en-US" sz="2400" b="1" dirty="0">
                <a:solidFill>
                  <a:schemeClr val="accent1"/>
                </a:solidFill>
              </a:rPr>
              <a:t>I’m 17 years old, and I absolutely love trying new foods, especially when they’re delivered right to my door. That’s why I’m so excited about Flipkart Food Delivery.. Let’s jump into the game and order some food to munch…</a:t>
            </a:r>
            <a:endParaRPr lang="en-IN" sz="2400" b="1" dirty="0">
              <a:solidFill>
                <a:schemeClr val="accent1"/>
              </a:solidFill>
            </a:endParaRPr>
          </a:p>
        </p:txBody>
      </p:sp>
    </p:spTree>
    <p:extLst>
      <p:ext uri="{BB962C8B-B14F-4D97-AF65-F5344CB8AC3E}">
        <p14:creationId xmlns:p14="http://schemas.microsoft.com/office/powerpoint/2010/main" val="3398811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2776B-298C-76F4-433A-36DA622B52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F3F0D14-F682-6DC5-E3D9-0751D7F2C2A1}"/>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0EC1EF72-2E33-C1F2-097B-2BFAB91AD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19" name="Group 18">
            <a:extLst>
              <a:ext uri="{FF2B5EF4-FFF2-40B4-BE49-F238E27FC236}">
                <a16:creationId xmlns:a16="http://schemas.microsoft.com/office/drawing/2014/main" id="{13D64B0A-AD3A-D1CD-2A5A-19F32B2FC886}"/>
              </a:ext>
            </a:extLst>
          </p:cNvPr>
          <p:cNvGrpSpPr/>
          <p:nvPr/>
        </p:nvGrpSpPr>
        <p:grpSpPr>
          <a:xfrm>
            <a:off x="263088" y="1116895"/>
            <a:ext cx="4948010" cy="1185705"/>
            <a:chOff x="4113127" y="1132198"/>
            <a:chExt cx="4948010" cy="1185705"/>
          </a:xfrm>
        </p:grpSpPr>
        <p:sp>
          <p:nvSpPr>
            <p:cNvPr id="8" name="Scroll: Horizontal 7">
              <a:extLst>
                <a:ext uri="{FF2B5EF4-FFF2-40B4-BE49-F238E27FC236}">
                  <a16:creationId xmlns:a16="http://schemas.microsoft.com/office/drawing/2014/main" id="{02BE8354-F73F-8129-9F61-C0EDAFB43FA5}"/>
                </a:ext>
              </a:extLst>
            </p:cNvPr>
            <p:cNvSpPr/>
            <p:nvPr/>
          </p:nvSpPr>
          <p:spPr>
            <a:xfrm>
              <a:off x="4113127" y="1132198"/>
              <a:ext cx="4948010" cy="118570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5B3807FB-D8DF-5869-E5F9-F853A620F09F}"/>
                </a:ext>
              </a:extLst>
            </p:cNvPr>
            <p:cNvSpPr txBox="1"/>
            <p:nvPr/>
          </p:nvSpPr>
          <p:spPr>
            <a:xfrm>
              <a:off x="4227880" y="1376629"/>
              <a:ext cx="4833257" cy="646331"/>
            </a:xfrm>
            <a:prstGeom prst="rect">
              <a:avLst/>
            </a:prstGeom>
            <a:noFill/>
          </p:spPr>
          <p:txBody>
            <a:bodyPr wrap="square" rtlCol="0">
              <a:spAutoFit/>
            </a:bodyPr>
            <a:lstStyle/>
            <a:p>
              <a:r>
                <a:rPr lang="en-US" b="1" dirty="0">
                  <a:solidFill>
                    <a:schemeClr val="accent1">
                      <a:lumMod val="75000"/>
                    </a:schemeClr>
                  </a:solidFill>
                </a:rPr>
                <a:t>Ina: IDK what I’m craving for.. Can you help me with that!?</a:t>
              </a:r>
              <a:endParaRPr lang="en-IN" b="1" dirty="0"/>
            </a:p>
          </p:txBody>
        </p:sp>
      </p:grpSp>
      <p:grpSp>
        <p:nvGrpSpPr>
          <p:cNvPr id="20" name="Group 19">
            <a:extLst>
              <a:ext uri="{FF2B5EF4-FFF2-40B4-BE49-F238E27FC236}">
                <a16:creationId xmlns:a16="http://schemas.microsoft.com/office/drawing/2014/main" id="{E5EB19BC-40C6-BF69-EB7C-F808FE60CBBC}"/>
              </a:ext>
            </a:extLst>
          </p:cNvPr>
          <p:cNvGrpSpPr/>
          <p:nvPr/>
        </p:nvGrpSpPr>
        <p:grpSpPr>
          <a:xfrm>
            <a:off x="6034434" y="120948"/>
            <a:ext cx="5019369" cy="1101982"/>
            <a:chOff x="4237703" y="-351391"/>
            <a:chExt cx="4948010" cy="1365507"/>
          </a:xfrm>
        </p:grpSpPr>
        <p:sp>
          <p:nvSpPr>
            <p:cNvPr id="12" name="Scroll: Horizontal 11">
              <a:extLst>
                <a:ext uri="{FF2B5EF4-FFF2-40B4-BE49-F238E27FC236}">
                  <a16:creationId xmlns:a16="http://schemas.microsoft.com/office/drawing/2014/main" id="{9CE2E6DA-C37E-B719-7FFC-26B9659F31CE}"/>
                </a:ext>
              </a:extLst>
            </p:cNvPr>
            <p:cNvSpPr/>
            <p:nvPr/>
          </p:nvSpPr>
          <p:spPr>
            <a:xfrm>
              <a:off x="4237703" y="-351391"/>
              <a:ext cx="4948010" cy="136550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TextBox 12">
              <a:extLst>
                <a:ext uri="{FF2B5EF4-FFF2-40B4-BE49-F238E27FC236}">
                  <a16:creationId xmlns:a16="http://schemas.microsoft.com/office/drawing/2014/main" id="{B0B92E66-4461-3389-FF57-6677FD51E559}"/>
                </a:ext>
              </a:extLst>
            </p:cNvPr>
            <p:cNvSpPr txBox="1"/>
            <p:nvPr/>
          </p:nvSpPr>
          <p:spPr>
            <a:xfrm>
              <a:off x="4460120" y="-175068"/>
              <a:ext cx="3505987" cy="800893"/>
            </a:xfrm>
            <a:prstGeom prst="rect">
              <a:avLst/>
            </a:prstGeom>
            <a:noFill/>
          </p:spPr>
          <p:txBody>
            <a:bodyPr wrap="square" rtlCol="0">
              <a:spAutoFit/>
            </a:bodyPr>
            <a:lstStyle/>
            <a:p>
              <a:r>
                <a:rPr lang="en-US" b="1" dirty="0">
                  <a:solidFill>
                    <a:schemeClr val="accent1">
                      <a:lumMod val="75000"/>
                    </a:schemeClr>
                  </a:solidFill>
                </a:rPr>
                <a:t>Nicol: Hello little girl, How can I assist you today?</a:t>
              </a:r>
              <a:endParaRPr lang="en-IN" b="1" dirty="0">
                <a:solidFill>
                  <a:schemeClr val="accent1">
                    <a:lumMod val="75000"/>
                  </a:schemeClr>
                </a:solidFill>
              </a:endParaRPr>
            </a:p>
          </p:txBody>
        </p:sp>
      </p:grpSp>
      <p:grpSp>
        <p:nvGrpSpPr>
          <p:cNvPr id="30" name="Group 29">
            <a:extLst>
              <a:ext uri="{FF2B5EF4-FFF2-40B4-BE49-F238E27FC236}">
                <a16:creationId xmlns:a16="http://schemas.microsoft.com/office/drawing/2014/main" id="{87253957-1AF5-02BC-DD72-93314C9298F6}"/>
              </a:ext>
            </a:extLst>
          </p:cNvPr>
          <p:cNvGrpSpPr/>
          <p:nvPr/>
        </p:nvGrpSpPr>
        <p:grpSpPr>
          <a:xfrm>
            <a:off x="6012425" y="1870758"/>
            <a:ext cx="4263953" cy="1282224"/>
            <a:chOff x="6012425" y="1870758"/>
            <a:chExt cx="4263953" cy="3337742"/>
          </a:xfrm>
        </p:grpSpPr>
        <p:sp>
          <p:nvSpPr>
            <p:cNvPr id="21" name="Scroll: Horizontal 20">
              <a:extLst>
                <a:ext uri="{FF2B5EF4-FFF2-40B4-BE49-F238E27FC236}">
                  <a16:creationId xmlns:a16="http://schemas.microsoft.com/office/drawing/2014/main" id="{BEB34840-EE96-C1BD-670D-5E0CD3EA945E}"/>
                </a:ext>
              </a:extLst>
            </p:cNvPr>
            <p:cNvSpPr/>
            <p:nvPr/>
          </p:nvSpPr>
          <p:spPr>
            <a:xfrm>
              <a:off x="6012425" y="1870758"/>
              <a:ext cx="4263953" cy="333774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3" name="TextBox 22">
              <a:extLst>
                <a:ext uri="{FF2B5EF4-FFF2-40B4-BE49-F238E27FC236}">
                  <a16:creationId xmlns:a16="http://schemas.microsoft.com/office/drawing/2014/main" id="{420623C3-E320-22A9-DB1E-73AA9DA2D51E}"/>
                </a:ext>
              </a:extLst>
            </p:cNvPr>
            <p:cNvSpPr txBox="1"/>
            <p:nvPr/>
          </p:nvSpPr>
          <p:spPr>
            <a:xfrm>
              <a:off x="6469623" y="2374908"/>
              <a:ext cx="3701847" cy="2403509"/>
            </a:xfrm>
            <a:prstGeom prst="rect">
              <a:avLst/>
            </a:prstGeom>
            <a:noFill/>
          </p:spPr>
          <p:txBody>
            <a:bodyPr wrap="square" rtlCol="0">
              <a:spAutoFit/>
            </a:bodyPr>
            <a:lstStyle/>
            <a:p>
              <a:r>
                <a:rPr lang="en-US" b="1" dirty="0">
                  <a:solidFill>
                    <a:schemeClr val="accent1">
                      <a:lumMod val="75000"/>
                    </a:schemeClr>
                  </a:solidFill>
                </a:rPr>
                <a:t>Nicol: </a:t>
              </a:r>
              <a:r>
                <a:rPr lang="en-US" b="1" dirty="0" err="1">
                  <a:solidFill>
                    <a:schemeClr val="accent1">
                      <a:lumMod val="75000"/>
                    </a:schemeClr>
                  </a:solidFill>
                </a:rPr>
                <a:t>Ohk</a:t>
              </a:r>
              <a:r>
                <a:rPr lang="en-US" b="1" dirty="0">
                  <a:solidFill>
                    <a:schemeClr val="accent1">
                      <a:lumMod val="75000"/>
                    </a:schemeClr>
                  </a:solidFill>
                </a:rPr>
                <a:t>! Let’s first check which restaurant are available in our premises. </a:t>
              </a:r>
              <a:endParaRPr lang="en-IN" b="1" dirty="0">
                <a:solidFill>
                  <a:schemeClr val="accent1">
                    <a:lumMod val="75000"/>
                  </a:schemeClr>
                </a:solidFill>
              </a:endParaRPr>
            </a:p>
          </p:txBody>
        </p:sp>
      </p:grpSp>
      <p:grpSp>
        <p:nvGrpSpPr>
          <p:cNvPr id="32" name="Group 31">
            <a:extLst>
              <a:ext uri="{FF2B5EF4-FFF2-40B4-BE49-F238E27FC236}">
                <a16:creationId xmlns:a16="http://schemas.microsoft.com/office/drawing/2014/main" id="{4ECBB83A-0D2B-980E-42E9-78E67151832B}"/>
              </a:ext>
            </a:extLst>
          </p:cNvPr>
          <p:cNvGrpSpPr/>
          <p:nvPr/>
        </p:nvGrpSpPr>
        <p:grpSpPr>
          <a:xfrm>
            <a:off x="2043647" y="4840689"/>
            <a:ext cx="2865826" cy="1279161"/>
            <a:chOff x="1683864" y="4708684"/>
            <a:chExt cx="2865826" cy="1279161"/>
          </a:xfrm>
        </p:grpSpPr>
        <p:sp>
          <p:nvSpPr>
            <p:cNvPr id="27" name="Scroll: Horizontal 26">
              <a:extLst>
                <a:ext uri="{FF2B5EF4-FFF2-40B4-BE49-F238E27FC236}">
                  <a16:creationId xmlns:a16="http://schemas.microsoft.com/office/drawing/2014/main" id="{2D93FA4B-2865-84F9-30BC-048F2361B742}"/>
                </a:ext>
              </a:extLst>
            </p:cNvPr>
            <p:cNvSpPr/>
            <p:nvPr/>
          </p:nvSpPr>
          <p:spPr>
            <a:xfrm>
              <a:off x="1683864" y="4708684"/>
              <a:ext cx="2865826" cy="127916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a:extLst>
                <a:ext uri="{FF2B5EF4-FFF2-40B4-BE49-F238E27FC236}">
                  <a16:creationId xmlns:a16="http://schemas.microsoft.com/office/drawing/2014/main" id="{DEFF1AE7-F77F-41DF-418A-A8C8744DBD3A}"/>
                </a:ext>
              </a:extLst>
            </p:cNvPr>
            <p:cNvSpPr txBox="1"/>
            <p:nvPr/>
          </p:nvSpPr>
          <p:spPr>
            <a:xfrm>
              <a:off x="1855335" y="4886599"/>
              <a:ext cx="2627776" cy="923330"/>
            </a:xfrm>
            <a:prstGeom prst="rect">
              <a:avLst/>
            </a:prstGeom>
            <a:noFill/>
          </p:spPr>
          <p:txBody>
            <a:bodyPr wrap="square" rtlCol="0">
              <a:spAutoFit/>
            </a:bodyPr>
            <a:lstStyle/>
            <a:p>
              <a:r>
                <a:rPr lang="en-US" b="1" dirty="0">
                  <a:solidFill>
                    <a:schemeClr val="accent1">
                      <a:lumMod val="75000"/>
                    </a:schemeClr>
                  </a:solidFill>
                </a:rPr>
                <a:t>Ina: Select </a:t>
              </a:r>
              <a:r>
                <a:rPr lang="en-US" b="1" dirty="0" err="1">
                  <a:solidFill>
                    <a:schemeClr val="accent1">
                      <a:lumMod val="75000"/>
                    </a:schemeClr>
                  </a:solidFill>
                </a:rPr>
                <a:t>Rname</a:t>
              </a:r>
              <a:r>
                <a:rPr lang="en-US" b="1" dirty="0">
                  <a:solidFill>
                    <a:schemeClr val="accent1">
                      <a:lumMod val="75000"/>
                    </a:schemeClr>
                  </a:solidFill>
                </a:rPr>
                <a:t> from restaurants;</a:t>
              </a:r>
            </a:p>
            <a:p>
              <a:r>
                <a:rPr lang="en-US" b="1" dirty="0">
                  <a:solidFill>
                    <a:schemeClr val="accent1">
                      <a:lumMod val="75000"/>
                    </a:schemeClr>
                  </a:solidFill>
                </a:rPr>
                <a:t> Is this correct?</a:t>
              </a:r>
              <a:endParaRPr lang="en-IN" b="1" dirty="0">
                <a:solidFill>
                  <a:schemeClr val="accent1">
                    <a:lumMod val="75000"/>
                  </a:schemeClr>
                </a:solidFill>
              </a:endParaRPr>
            </a:p>
          </p:txBody>
        </p:sp>
      </p:grpSp>
      <p:grpSp>
        <p:nvGrpSpPr>
          <p:cNvPr id="36" name="Group 35">
            <a:extLst>
              <a:ext uri="{FF2B5EF4-FFF2-40B4-BE49-F238E27FC236}">
                <a16:creationId xmlns:a16="http://schemas.microsoft.com/office/drawing/2014/main" id="{1C031824-81E9-CBB2-56E6-476278914784}"/>
              </a:ext>
            </a:extLst>
          </p:cNvPr>
          <p:cNvGrpSpPr/>
          <p:nvPr/>
        </p:nvGrpSpPr>
        <p:grpSpPr>
          <a:xfrm>
            <a:off x="5922223" y="5700285"/>
            <a:ext cx="3510117" cy="1101323"/>
            <a:chOff x="5901953" y="5717932"/>
            <a:chExt cx="3510117" cy="1101323"/>
          </a:xfrm>
        </p:grpSpPr>
        <p:sp>
          <p:nvSpPr>
            <p:cNvPr id="33" name="Scroll: Horizontal 32">
              <a:extLst>
                <a:ext uri="{FF2B5EF4-FFF2-40B4-BE49-F238E27FC236}">
                  <a16:creationId xmlns:a16="http://schemas.microsoft.com/office/drawing/2014/main" id="{934C89B1-FB20-A0EE-6409-9B715CC5A02D}"/>
                </a:ext>
              </a:extLst>
            </p:cNvPr>
            <p:cNvSpPr/>
            <p:nvPr/>
          </p:nvSpPr>
          <p:spPr>
            <a:xfrm>
              <a:off x="5901953" y="5717932"/>
              <a:ext cx="3480718" cy="110132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4" name="TextBox 33">
              <a:extLst>
                <a:ext uri="{FF2B5EF4-FFF2-40B4-BE49-F238E27FC236}">
                  <a16:creationId xmlns:a16="http://schemas.microsoft.com/office/drawing/2014/main" id="{8C32AA4C-41E2-E27F-760F-1325B289F74C}"/>
                </a:ext>
              </a:extLst>
            </p:cNvPr>
            <p:cNvSpPr txBox="1"/>
            <p:nvPr/>
          </p:nvSpPr>
          <p:spPr>
            <a:xfrm>
              <a:off x="6103075" y="5945427"/>
              <a:ext cx="3308995" cy="646331"/>
            </a:xfrm>
            <a:prstGeom prst="rect">
              <a:avLst/>
            </a:prstGeom>
            <a:noFill/>
          </p:spPr>
          <p:txBody>
            <a:bodyPr wrap="square" rtlCol="0">
              <a:spAutoFit/>
            </a:bodyPr>
            <a:lstStyle/>
            <a:p>
              <a:r>
                <a:rPr lang="en-US" b="1" dirty="0">
                  <a:solidFill>
                    <a:schemeClr val="accent1">
                      <a:lumMod val="75000"/>
                    </a:schemeClr>
                  </a:solidFill>
                </a:rPr>
                <a:t>Nicol: Yes, Excellent.. So here’s the list of all restaurants..</a:t>
              </a:r>
              <a:endParaRPr lang="en-IN" b="1" dirty="0">
                <a:solidFill>
                  <a:schemeClr val="accent1">
                    <a:lumMod val="75000"/>
                  </a:schemeClr>
                </a:solidFill>
              </a:endParaRPr>
            </a:p>
          </p:txBody>
        </p:sp>
      </p:grpSp>
      <p:grpSp>
        <p:nvGrpSpPr>
          <p:cNvPr id="5" name="Group 4">
            <a:extLst>
              <a:ext uri="{FF2B5EF4-FFF2-40B4-BE49-F238E27FC236}">
                <a16:creationId xmlns:a16="http://schemas.microsoft.com/office/drawing/2014/main" id="{FE2908C8-C1B1-8696-EC3D-EF4B4A0A1C66}"/>
              </a:ext>
            </a:extLst>
          </p:cNvPr>
          <p:cNvGrpSpPr/>
          <p:nvPr/>
        </p:nvGrpSpPr>
        <p:grpSpPr>
          <a:xfrm>
            <a:off x="5918551" y="3648626"/>
            <a:ext cx="4835787" cy="1573661"/>
            <a:chOff x="6005978" y="3161584"/>
            <a:chExt cx="4835787" cy="1573661"/>
          </a:xfrm>
        </p:grpSpPr>
        <p:sp>
          <p:nvSpPr>
            <p:cNvPr id="2" name="Scroll: Horizontal 1">
              <a:extLst>
                <a:ext uri="{FF2B5EF4-FFF2-40B4-BE49-F238E27FC236}">
                  <a16:creationId xmlns:a16="http://schemas.microsoft.com/office/drawing/2014/main" id="{BA18AC39-DD54-5ACF-1258-F32CDCF7E191}"/>
                </a:ext>
              </a:extLst>
            </p:cNvPr>
            <p:cNvSpPr/>
            <p:nvPr/>
          </p:nvSpPr>
          <p:spPr>
            <a:xfrm>
              <a:off x="6005978" y="3161584"/>
              <a:ext cx="4752328" cy="157366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BFB4C676-4501-1EF8-D81C-AFC89A5ED42B}"/>
                </a:ext>
              </a:extLst>
            </p:cNvPr>
            <p:cNvSpPr txBox="1"/>
            <p:nvPr/>
          </p:nvSpPr>
          <p:spPr>
            <a:xfrm>
              <a:off x="6210772" y="3503352"/>
              <a:ext cx="4630993" cy="923330"/>
            </a:xfrm>
            <a:prstGeom prst="rect">
              <a:avLst/>
            </a:prstGeom>
            <a:noFill/>
          </p:spPr>
          <p:txBody>
            <a:bodyPr wrap="square" rtlCol="0">
              <a:spAutoFit/>
            </a:bodyPr>
            <a:lstStyle/>
            <a:p>
              <a:r>
                <a:rPr lang="en-US" b="1" dirty="0">
                  <a:solidFill>
                    <a:schemeClr val="accent1">
                      <a:lumMod val="75000"/>
                    </a:schemeClr>
                  </a:solidFill>
                </a:rPr>
                <a:t>Nicol: well that gives you all info about restaurants, if you just want restaurant’s name use </a:t>
              </a:r>
              <a:r>
                <a:rPr lang="en-US" b="1" dirty="0" err="1">
                  <a:solidFill>
                    <a:schemeClr val="accent1">
                      <a:lumMod val="75000"/>
                    </a:schemeClr>
                  </a:solidFill>
                </a:rPr>
                <a:t>Rname</a:t>
              </a:r>
              <a:r>
                <a:rPr lang="en-US" b="1" dirty="0">
                  <a:solidFill>
                    <a:schemeClr val="accent1">
                      <a:lumMod val="75000"/>
                    </a:schemeClr>
                  </a:solidFill>
                </a:rPr>
                <a:t> (</a:t>
              </a:r>
              <a:r>
                <a:rPr lang="en-US" b="1" dirty="0" err="1">
                  <a:solidFill>
                    <a:schemeClr val="accent1">
                      <a:lumMod val="75000"/>
                    </a:schemeClr>
                  </a:solidFill>
                </a:rPr>
                <a:t>column_name</a:t>
              </a:r>
              <a:r>
                <a:rPr lang="en-US" b="1" dirty="0">
                  <a:solidFill>
                    <a:schemeClr val="accent1">
                      <a:lumMod val="75000"/>
                    </a:schemeClr>
                  </a:solidFill>
                </a:rPr>
                <a:t>) instead of *.</a:t>
              </a:r>
              <a:endParaRPr lang="en-IN" b="1" dirty="0">
                <a:solidFill>
                  <a:schemeClr val="accent1">
                    <a:lumMod val="75000"/>
                  </a:schemeClr>
                </a:solidFill>
              </a:endParaRPr>
            </a:p>
          </p:txBody>
        </p:sp>
      </p:grpSp>
      <p:grpSp>
        <p:nvGrpSpPr>
          <p:cNvPr id="15" name="Group 14">
            <a:extLst>
              <a:ext uri="{FF2B5EF4-FFF2-40B4-BE49-F238E27FC236}">
                <a16:creationId xmlns:a16="http://schemas.microsoft.com/office/drawing/2014/main" id="{796DEEBF-7766-347E-A691-32BF92CC8BCC}"/>
              </a:ext>
            </a:extLst>
          </p:cNvPr>
          <p:cNvGrpSpPr/>
          <p:nvPr/>
        </p:nvGrpSpPr>
        <p:grpSpPr>
          <a:xfrm>
            <a:off x="1851663" y="3152982"/>
            <a:ext cx="3286607" cy="1007523"/>
            <a:chOff x="1855335" y="3240911"/>
            <a:chExt cx="3286607" cy="729205"/>
          </a:xfrm>
        </p:grpSpPr>
        <p:sp>
          <p:nvSpPr>
            <p:cNvPr id="6" name="Scroll: Horizontal 5">
              <a:extLst>
                <a:ext uri="{FF2B5EF4-FFF2-40B4-BE49-F238E27FC236}">
                  <a16:creationId xmlns:a16="http://schemas.microsoft.com/office/drawing/2014/main" id="{00231D7F-0A93-BD52-22EE-A9449355BC29}"/>
                </a:ext>
              </a:extLst>
            </p:cNvPr>
            <p:cNvSpPr/>
            <p:nvPr/>
          </p:nvSpPr>
          <p:spPr>
            <a:xfrm>
              <a:off x="1855335" y="3240911"/>
              <a:ext cx="3286607" cy="72920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TextBox 8">
              <a:extLst>
                <a:ext uri="{FF2B5EF4-FFF2-40B4-BE49-F238E27FC236}">
                  <a16:creationId xmlns:a16="http://schemas.microsoft.com/office/drawing/2014/main" id="{9C68FAF7-1FAB-F0E3-EB92-A301B1496F81}"/>
                </a:ext>
              </a:extLst>
            </p:cNvPr>
            <p:cNvSpPr txBox="1"/>
            <p:nvPr/>
          </p:nvSpPr>
          <p:spPr>
            <a:xfrm>
              <a:off x="1950640" y="3377042"/>
              <a:ext cx="3084347" cy="467789"/>
            </a:xfrm>
            <a:prstGeom prst="rect">
              <a:avLst/>
            </a:prstGeom>
            <a:noFill/>
          </p:spPr>
          <p:txBody>
            <a:bodyPr wrap="square" rtlCol="0">
              <a:spAutoFit/>
            </a:bodyPr>
            <a:lstStyle/>
            <a:p>
              <a:r>
                <a:rPr lang="en-US" b="1" dirty="0">
                  <a:solidFill>
                    <a:schemeClr val="accent1">
                      <a:lumMod val="75000"/>
                    </a:schemeClr>
                  </a:solidFill>
                </a:rPr>
                <a:t>Ina: select * from restaurants; like such?</a:t>
              </a:r>
              <a:endParaRPr lang="en-IN" b="1" dirty="0">
                <a:solidFill>
                  <a:schemeClr val="accent1">
                    <a:lumMod val="75000"/>
                  </a:schemeClr>
                </a:solidFill>
              </a:endParaRPr>
            </a:p>
          </p:txBody>
        </p:sp>
      </p:grpSp>
      <p:pic>
        <p:nvPicPr>
          <p:cNvPr id="14" name="Picture 13">
            <a:extLst>
              <a:ext uri="{FF2B5EF4-FFF2-40B4-BE49-F238E27FC236}">
                <a16:creationId xmlns:a16="http://schemas.microsoft.com/office/drawing/2014/main" id="{0F346B58-CC4B-B395-72B3-89625793A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829" y="3559876"/>
            <a:ext cx="5304051" cy="3617089"/>
          </a:xfrm>
          <a:prstGeom prst="rect">
            <a:avLst/>
          </a:prstGeom>
        </p:spPr>
      </p:pic>
    </p:spTree>
    <p:extLst>
      <p:ext uri="{BB962C8B-B14F-4D97-AF65-F5344CB8AC3E}">
        <p14:creationId xmlns:p14="http://schemas.microsoft.com/office/powerpoint/2010/main" val="4115623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37DBE-AE12-146A-36C3-16A98134063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9B54A4-CF0C-A0F7-BB5A-B413FE7D5C78}"/>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E3EBDCB-16E4-7104-8716-555EE2BCED37}"/>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2F829E40-A456-F6C1-5892-AEE5702EF3C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3A84272-F7BF-045E-DD79-D39A4B9E5C97}"/>
              </a:ext>
            </a:extLst>
          </p:cNvPr>
          <p:cNvPicPr>
            <a:picLocks noChangeAspect="1"/>
          </p:cNvPicPr>
          <p:nvPr/>
        </p:nvPicPr>
        <p:blipFill>
          <a:blip r:embed="rId3">
            <a:alphaModFix/>
          </a:blip>
          <a:stretch>
            <a:fillRect/>
          </a:stretch>
        </p:blipFill>
        <p:spPr>
          <a:xfrm>
            <a:off x="1677409" y="1472381"/>
            <a:ext cx="8837181" cy="3913238"/>
          </a:xfrm>
          <a:prstGeom prst="rect">
            <a:avLst/>
          </a:prstGeom>
        </p:spPr>
      </p:pic>
    </p:spTree>
    <p:extLst>
      <p:ext uri="{BB962C8B-B14F-4D97-AF65-F5344CB8AC3E}">
        <p14:creationId xmlns:p14="http://schemas.microsoft.com/office/powerpoint/2010/main" val="5767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F8BD5-233B-9CA1-97E9-74FADD4A809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56D5D43-4C19-9CB1-6A18-8532FEA64793}"/>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pic>
        <p:nvPicPr>
          <p:cNvPr id="7" name="Picture 6">
            <a:extLst>
              <a:ext uri="{FF2B5EF4-FFF2-40B4-BE49-F238E27FC236}">
                <a16:creationId xmlns:a16="http://schemas.microsoft.com/office/drawing/2014/main" id="{F600F108-5A99-4702-34A6-94E4EC282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71367" y="2773007"/>
            <a:ext cx="2572517" cy="4572009"/>
          </a:xfrm>
          <a:prstGeom prst="rect">
            <a:avLst/>
          </a:prstGeom>
        </p:spPr>
      </p:pic>
      <p:grpSp>
        <p:nvGrpSpPr>
          <p:cNvPr id="31" name="Group 30">
            <a:extLst>
              <a:ext uri="{FF2B5EF4-FFF2-40B4-BE49-F238E27FC236}">
                <a16:creationId xmlns:a16="http://schemas.microsoft.com/office/drawing/2014/main" id="{16A53E33-0114-C5E3-9606-A60AB3484497}"/>
              </a:ext>
            </a:extLst>
          </p:cNvPr>
          <p:cNvGrpSpPr/>
          <p:nvPr/>
        </p:nvGrpSpPr>
        <p:grpSpPr>
          <a:xfrm>
            <a:off x="1364316" y="32947"/>
            <a:ext cx="4352080" cy="1010552"/>
            <a:chOff x="1516285" y="162046"/>
            <a:chExt cx="4352080" cy="1010552"/>
          </a:xfrm>
        </p:grpSpPr>
        <p:sp>
          <p:nvSpPr>
            <p:cNvPr id="6" name="Scroll: Horizontal 5">
              <a:extLst>
                <a:ext uri="{FF2B5EF4-FFF2-40B4-BE49-F238E27FC236}">
                  <a16:creationId xmlns:a16="http://schemas.microsoft.com/office/drawing/2014/main" id="{E90C8C76-AD4B-B8C1-E657-0E1096704503}"/>
                </a:ext>
              </a:extLst>
            </p:cNvPr>
            <p:cNvSpPr/>
            <p:nvPr/>
          </p:nvSpPr>
          <p:spPr>
            <a:xfrm>
              <a:off x="1516285" y="162046"/>
              <a:ext cx="4352080" cy="101055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TextBox 8">
              <a:extLst>
                <a:ext uri="{FF2B5EF4-FFF2-40B4-BE49-F238E27FC236}">
                  <a16:creationId xmlns:a16="http://schemas.microsoft.com/office/drawing/2014/main" id="{E7232A35-ED37-7594-C6EA-873A81A6EE85}"/>
                </a:ext>
              </a:extLst>
            </p:cNvPr>
            <p:cNvSpPr txBox="1"/>
            <p:nvPr/>
          </p:nvSpPr>
          <p:spPr>
            <a:xfrm>
              <a:off x="1643608" y="348563"/>
              <a:ext cx="3906886" cy="646331"/>
            </a:xfrm>
            <a:prstGeom prst="rect">
              <a:avLst/>
            </a:prstGeom>
            <a:noFill/>
          </p:spPr>
          <p:txBody>
            <a:bodyPr wrap="square" rtlCol="0">
              <a:spAutoFit/>
            </a:bodyPr>
            <a:lstStyle/>
            <a:p>
              <a:r>
                <a:rPr lang="en-US" b="1" dirty="0">
                  <a:solidFill>
                    <a:schemeClr val="accent1">
                      <a:lumMod val="75000"/>
                    </a:schemeClr>
                  </a:solidFill>
                </a:rPr>
                <a:t>Ina: Wow, there are so many options! What types of cuisines are available?</a:t>
              </a:r>
              <a:endParaRPr lang="en-IN" b="1" dirty="0">
                <a:solidFill>
                  <a:schemeClr val="accent1">
                    <a:lumMod val="75000"/>
                  </a:schemeClr>
                </a:solidFill>
              </a:endParaRPr>
            </a:p>
          </p:txBody>
        </p:sp>
      </p:grpSp>
      <p:grpSp>
        <p:nvGrpSpPr>
          <p:cNvPr id="35" name="Group 34">
            <a:extLst>
              <a:ext uri="{FF2B5EF4-FFF2-40B4-BE49-F238E27FC236}">
                <a16:creationId xmlns:a16="http://schemas.microsoft.com/office/drawing/2014/main" id="{6400F442-DD17-5A17-1D55-53533ED03536}"/>
              </a:ext>
            </a:extLst>
          </p:cNvPr>
          <p:cNvGrpSpPr/>
          <p:nvPr/>
        </p:nvGrpSpPr>
        <p:grpSpPr>
          <a:xfrm>
            <a:off x="6779364" y="570726"/>
            <a:ext cx="4970619" cy="1111395"/>
            <a:chOff x="6881856" y="817110"/>
            <a:chExt cx="4970619" cy="1111395"/>
          </a:xfrm>
        </p:grpSpPr>
        <p:sp>
          <p:nvSpPr>
            <p:cNvPr id="10" name="Scroll: Horizontal 9">
              <a:extLst>
                <a:ext uri="{FF2B5EF4-FFF2-40B4-BE49-F238E27FC236}">
                  <a16:creationId xmlns:a16="http://schemas.microsoft.com/office/drawing/2014/main" id="{3E75DB4B-BD65-6848-919E-3C989F291B9E}"/>
                </a:ext>
              </a:extLst>
            </p:cNvPr>
            <p:cNvSpPr/>
            <p:nvPr/>
          </p:nvSpPr>
          <p:spPr>
            <a:xfrm>
              <a:off x="6881856" y="817110"/>
              <a:ext cx="4970619" cy="111139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4" name="TextBox 13">
              <a:extLst>
                <a:ext uri="{FF2B5EF4-FFF2-40B4-BE49-F238E27FC236}">
                  <a16:creationId xmlns:a16="http://schemas.microsoft.com/office/drawing/2014/main" id="{0FDF45AC-6D67-6F38-81B7-2461DFA9F8A4}"/>
                </a:ext>
              </a:extLst>
            </p:cNvPr>
            <p:cNvSpPr txBox="1"/>
            <p:nvPr/>
          </p:nvSpPr>
          <p:spPr>
            <a:xfrm>
              <a:off x="7047340" y="1011084"/>
              <a:ext cx="4805135" cy="646331"/>
            </a:xfrm>
            <a:prstGeom prst="rect">
              <a:avLst/>
            </a:prstGeom>
            <a:noFill/>
          </p:spPr>
          <p:txBody>
            <a:bodyPr wrap="square" rtlCol="0">
              <a:spAutoFit/>
            </a:bodyPr>
            <a:lstStyle/>
            <a:p>
              <a:r>
                <a:rPr lang="en-US" b="1" dirty="0">
                  <a:solidFill>
                    <a:schemeClr val="accent1">
                      <a:lumMod val="75000"/>
                    </a:schemeClr>
                  </a:solidFill>
                </a:rPr>
                <a:t>Nicol: Great question! Let's find out the distinct cuisine types</a:t>
              </a:r>
              <a:endParaRPr lang="en-IN" b="1" dirty="0">
                <a:solidFill>
                  <a:schemeClr val="accent1">
                    <a:lumMod val="75000"/>
                  </a:schemeClr>
                </a:solidFill>
              </a:endParaRPr>
            </a:p>
          </p:txBody>
        </p:sp>
      </p:grpSp>
      <p:grpSp>
        <p:nvGrpSpPr>
          <p:cNvPr id="37" name="Group 36">
            <a:extLst>
              <a:ext uri="{FF2B5EF4-FFF2-40B4-BE49-F238E27FC236}">
                <a16:creationId xmlns:a16="http://schemas.microsoft.com/office/drawing/2014/main" id="{37A0450E-62DC-549B-CE77-1CA2801BB715}"/>
              </a:ext>
            </a:extLst>
          </p:cNvPr>
          <p:cNvGrpSpPr/>
          <p:nvPr/>
        </p:nvGrpSpPr>
        <p:grpSpPr>
          <a:xfrm>
            <a:off x="1805651" y="1617935"/>
            <a:ext cx="3910745" cy="808903"/>
            <a:chOff x="1805651" y="2086997"/>
            <a:chExt cx="3910745" cy="808903"/>
          </a:xfrm>
        </p:grpSpPr>
        <p:sp>
          <p:nvSpPr>
            <p:cNvPr id="15" name="Scroll: Horizontal 14">
              <a:extLst>
                <a:ext uri="{FF2B5EF4-FFF2-40B4-BE49-F238E27FC236}">
                  <a16:creationId xmlns:a16="http://schemas.microsoft.com/office/drawing/2014/main" id="{2DD8D0EF-E25B-9CDB-FCD2-245903113913}"/>
                </a:ext>
              </a:extLst>
            </p:cNvPr>
            <p:cNvSpPr/>
            <p:nvPr/>
          </p:nvSpPr>
          <p:spPr>
            <a:xfrm>
              <a:off x="1805651" y="2086997"/>
              <a:ext cx="3910745" cy="66593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6" name="TextBox 15">
              <a:extLst>
                <a:ext uri="{FF2B5EF4-FFF2-40B4-BE49-F238E27FC236}">
                  <a16:creationId xmlns:a16="http://schemas.microsoft.com/office/drawing/2014/main" id="{35D5585F-F8DE-8A5F-73C8-FF80922703EE}"/>
                </a:ext>
              </a:extLst>
            </p:cNvPr>
            <p:cNvSpPr txBox="1"/>
            <p:nvPr/>
          </p:nvSpPr>
          <p:spPr>
            <a:xfrm>
              <a:off x="1921542" y="2249569"/>
              <a:ext cx="3678961" cy="646331"/>
            </a:xfrm>
            <a:prstGeom prst="rect">
              <a:avLst/>
            </a:prstGeom>
            <a:noFill/>
          </p:spPr>
          <p:txBody>
            <a:bodyPr wrap="square" rtlCol="0">
              <a:spAutoFit/>
            </a:bodyPr>
            <a:lstStyle/>
            <a:p>
              <a:r>
                <a:rPr lang="en-US" b="1" dirty="0">
                  <a:solidFill>
                    <a:schemeClr val="accent1">
                      <a:lumMod val="75000"/>
                    </a:schemeClr>
                  </a:solidFill>
                </a:rPr>
                <a:t>Ina: How can we get distinct cuisine?</a:t>
              </a:r>
              <a:endParaRPr lang="en-IN" b="1" dirty="0">
                <a:solidFill>
                  <a:schemeClr val="accent1">
                    <a:lumMod val="75000"/>
                  </a:schemeClr>
                </a:solidFill>
              </a:endParaRPr>
            </a:p>
            <a:p>
              <a:endParaRPr lang="en-IN" b="1" dirty="0">
                <a:solidFill>
                  <a:schemeClr val="accent1">
                    <a:lumMod val="75000"/>
                  </a:schemeClr>
                </a:solidFill>
              </a:endParaRPr>
            </a:p>
          </p:txBody>
        </p:sp>
      </p:grpSp>
      <p:grpSp>
        <p:nvGrpSpPr>
          <p:cNvPr id="38" name="Group 37">
            <a:extLst>
              <a:ext uri="{FF2B5EF4-FFF2-40B4-BE49-F238E27FC236}">
                <a16:creationId xmlns:a16="http://schemas.microsoft.com/office/drawing/2014/main" id="{ABB38882-D9F4-52B8-1B90-71FBD158CDEA}"/>
              </a:ext>
            </a:extLst>
          </p:cNvPr>
          <p:cNvGrpSpPr/>
          <p:nvPr/>
        </p:nvGrpSpPr>
        <p:grpSpPr>
          <a:xfrm>
            <a:off x="6779364" y="2076198"/>
            <a:ext cx="3910745" cy="989113"/>
            <a:chOff x="6742166" y="2572736"/>
            <a:chExt cx="3910745" cy="989113"/>
          </a:xfrm>
        </p:grpSpPr>
        <p:sp>
          <p:nvSpPr>
            <p:cNvPr id="17" name="Scroll: Horizontal 16">
              <a:extLst>
                <a:ext uri="{FF2B5EF4-FFF2-40B4-BE49-F238E27FC236}">
                  <a16:creationId xmlns:a16="http://schemas.microsoft.com/office/drawing/2014/main" id="{7F25C18A-6004-FA87-C0D9-C8C73E58A7C2}"/>
                </a:ext>
              </a:extLst>
            </p:cNvPr>
            <p:cNvSpPr/>
            <p:nvPr/>
          </p:nvSpPr>
          <p:spPr>
            <a:xfrm>
              <a:off x="6742166" y="2572736"/>
              <a:ext cx="3910745" cy="98911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8" name="TextBox 17">
              <a:extLst>
                <a:ext uri="{FF2B5EF4-FFF2-40B4-BE49-F238E27FC236}">
                  <a16:creationId xmlns:a16="http://schemas.microsoft.com/office/drawing/2014/main" id="{BC865AB5-5C9E-3F7F-4045-764C9F434927}"/>
                </a:ext>
              </a:extLst>
            </p:cNvPr>
            <p:cNvSpPr txBox="1"/>
            <p:nvPr/>
          </p:nvSpPr>
          <p:spPr>
            <a:xfrm>
              <a:off x="6881856" y="2734111"/>
              <a:ext cx="3474047" cy="646331"/>
            </a:xfrm>
            <a:prstGeom prst="rect">
              <a:avLst/>
            </a:prstGeom>
            <a:noFill/>
          </p:spPr>
          <p:txBody>
            <a:bodyPr wrap="square" rtlCol="0">
              <a:spAutoFit/>
            </a:bodyPr>
            <a:lstStyle/>
            <a:p>
              <a:r>
                <a:rPr lang="en-US" b="1" dirty="0">
                  <a:solidFill>
                    <a:schemeClr val="accent1">
                      <a:lumMod val="75000"/>
                    </a:schemeClr>
                  </a:solidFill>
                </a:rPr>
                <a:t>Nicol: We can use Distinct with the info we want to retrieve</a:t>
              </a:r>
              <a:endParaRPr lang="en-IN" b="1" dirty="0">
                <a:solidFill>
                  <a:schemeClr val="accent1">
                    <a:lumMod val="75000"/>
                  </a:schemeClr>
                </a:solidFill>
              </a:endParaRPr>
            </a:p>
          </p:txBody>
        </p:sp>
      </p:grpSp>
      <p:grpSp>
        <p:nvGrpSpPr>
          <p:cNvPr id="39" name="Group 38">
            <a:extLst>
              <a:ext uri="{FF2B5EF4-FFF2-40B4-BE49-F238E27FC236}">
                <a16:creationId xmlns:a16="http://schemas.microsoft.com/office/drawing/2014/main" id="{03BEDBE8-D9F0-C4E3-6674-B01F6FF062B5}"/>
              </a:ext>
            </a:extLst>
          </p:cNvPr>
          <p:cNvGrpSpPr/>
          <p:nvPr/>
        </p:nvGrpSpPr>
        <p:grpSpPr>
          <a:xfrm>
            <a:off x="1491639" y="3021229"/>
            <a:ext cx="4921684" cy="665933"/>
            <a:chOff x="1491639" y="3296952"/>
            <a:chExt cx="4921684" cy="665933"/>
          </a:xfrm>
        </p:grpSpPr>
        <p:sp>
          <p:nvSpPr>
            <p:cNvPr id="22" name="Scroll: Horizontal 21">
              <a:extLst>
                <a:ext uri="{FF2B5EF4-FFF2-40B4-BE49-F238E27FC236}">
                  <a16:creationId xmlns:a16="http://schemas.microsoft.com/office/drawing/2014/main" id="{FA50A86A-B3F5-5938-BE24-7A9B97486655}"/>
                </a:ext>
              </a:extLst>
            </p:cNvPr>
            <p:cNvSpPr/>
            <p:nvPr/>
          </p:nvSpPr>
          <p:spPr>
            <a:xfrm>
              <a:off x="1491639" y="3296952"/>
              <a:ext cx="4921684" cy="66593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4" name="TextBox 23">
              <a:extLst>
                <a:ext uri="{FF2B5EF4-FFF2-40B4-BE49-F238E27FC236}">
                  <a16:creationId xmlns:a16="http://schemas.microsoft.com/office/drawing/2014/main" id="{77B391C4-2AD5-3681-AF0E-1731B7941701}"/>
                </a:ext>
              </a:extLst>
            </p:cNvPr>
            <p:cNvSpPr txBox="1"/>
            <p:nvPr/>
          </p:nvSpPr>
          <p:spPr>
            <a:xfrm>
              <a:off x="1663300" y="3489771"/>
              <a:ext cx="4745129" cy="369332"/>
            </a:xfrm>
            <a:prstGeom prst="rect">
              <a:avLst/>
            </a:prstGeom>
            <a:noFill/>
          </p:spPr>
          <p:txBody>
            <a:bodyPr wrap="square" rtlCol="0">
              <a:spAutoFit/>
            </a:bodyPr>
            <a:lstStyle/>
            <a:p>
              <a:r>
                <a:rPr lang="en-US" b="1" dirty="0">
                  <a:solidFill>
                    <a:schemeClr val="accent1">
                      <a:lumMod val="75000"/>
                    </a:schemeClr>
                  </a:solidFill>
                </a:rPr>
                <a:t>Ina: Select Distinct cuisine from restaurants;</a:t>
              </a:r>
              <a:endParaRPr lang="en-IN" b="1" dirty="0">
                <a:solidFill>
                  <a:schemeClr val="accent1">
                    <a:lumMod val="75000"/>
                  </a:schemeClr>
                </a:solidFill>
              </a:endParaRPr>
            </a:p>
          </p:txBody>
        </p:sp>
      </p:grpSp>
      <p:grpSp>
        <p:nvGrpSpPr>
          <p:cNvPr id="40" name="Group 39">
            <a:extLst>
              <a:ext uri="{FF2B5EF4-FFF2-40B4-BE49-F238E27FC236}">
                <a16:creationId xmlns:a16="http://schemas.microsoft.com/office/drawing/2014/main" id="{8206C039-9389-9C77-9CD8-45F7EE9CBB06}"/>
              </a:ext>
            </a:extLst>
          </p:cNvPr>
          <p:cNvGrpSpPr/>
          <p:nvPr/>
        </p:nvGrpSpPr>
        <p:grpSpPr>
          <a:xfrm>
            <a:off x="6779364" y="3400192"/>
            <a:ext cx="4525876" cy="989114"/>
            <a:chOff x="6742166" y="3744415"/>
            <a:chExt cx="4525876" cy="989114"/>
          </a:xfrm>
        </p:grpSpPr>
        <p:sp>
          <p:nvSpPr>
            <p:cNvPr id="26" name="Scroll: Horizontal 25">
              <a:extLst>
                <a:ext uri="{FF2B5EF4-FFF2-40B4-BE49-F238E27FC236}">
                  <a16:creationId xmlns:a16="http://schemas.microsoft.com/office/drawing/2014/main" id="{8C38C5C8-772B-AD0E-4AA7-0F4A4D35FEA2}"/>
                </a:ext>
              </a:extLst>
            </p:cNvPr>
            <p:cNvSpPr/>
            <p:nvPr/>
          </p:nvSpPr>
          <p:spPr>
            <a:xfrm>
              <a:off x="6742166" y="3744415"/>
              <a:ext cx="4525876" cy="98911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9" name="TextBox 28">
              <a:extLst>
                <a:ext uri="{FF2B5EF4-FFF2-40B4-BE49-F238E27FC236}">
                  <a16:creationId xmlns:a16="http://schemas.microsoft.com/office/drawing/2014/main" id="{A0BD675F-79E7-783A-D6BA-366AC079CFB4}"/>
                </a:ext>
              </a:extLst>
            </p:cNvPr>
            <p:cNvSpPr txBox="1"/>
            <p:nvPr/>
          </p:nvSpPr>
          <p:spPr>
            <a:xfrm>
              <a:off x="7014173" y="3962885"/>
              <a:ext cx="3929692" cy="646331"/>
            </a:xfrm>
            <a:prstGeom prst="rect">
              <a:avLst/>
            </a:prstGeom>
            <a:noFill/>
          </p:spPr>
          <p:txBody>
            <a:bodyPr wrap="square" rtlCol="0">
              <a:spAutoFit/>
            </a:bodyPr>
            <a:lstStyle/>
            <a:p>
              <a:r>
                <a:rPr lang="en-US" b="1" dirty="0">
                  <a:solidFill>
                    <a:schemeClr val="accent1">
                      <a:lumMod val="75000"/>
                    </a:schemeClr>
                  </a:solidFill>
                </a:rPr>
                <a:t>Nicol: Well that will only give cuisine’s name, no restaurant will be mentioned</a:t>
              </a:r>
              <a:endParaRPr lang="en-IN" b="1" dirty="0">
                <a:solidFill>
                  <a:schemeClr val="accent1">
                    <a:lumMod val="75000"/>
                  </a:schemeClr>
                </a:solidFill>
              </a:endParaRPr>
            </a:p>
          </p:txBody>
        </p:sp>
      </p:grpSp>
      <p:grpSp>
        <p:nvGrpSpPr>
          <p:cNvPr id="45" name="Group 44">
            <a:extLst>
              <a:ext uri="{FF2B5EF4-FFF2-40B4-BE49-F238E27FC236}">
                <a16:creationId xmlns:a16="http://schemas.microsoft.com/office/drawing/2014/main" id="{62983F61-FC9C-77C7-2BE9-25F4586EB4B4}"/>
              </a:ext>
            </a:extLst>
          </p:cNvPr>
          <p:cNvGrpSpPr/>
          <p:nvPr/>
        </p:nvGrpSpPr>
        <p:grpSpPr>
          <a:xfrm>
            <a:off x="6544057" y="4460422"/>
            <a:ext cx="3794852" cy="1658939"/>
            <a:chOff x="1130460" y="4857573"/>
            <a:chExt cx="4290349" cy="924457"/>
          </a:xfrm>
        </p:grpSpPr>
        <p:sp>
          <p:nvSpPr>
            <p:cNvPr id="43" name="Scroll: Horizontal 42">
              <a:extLst>
                <a:ext uri="{FF2B5EF4-FFF2-40B4-BE49-F238E27FC236}">
                  <a16:creationId xmlns:a16="http://schemas.microsoft.com/office/drawing/2014/main" id="{F3D508CB-8D35-518D-50B9-36345A326925}"/>
                </a:ext>
              </a:extLst>
            </p:cNvPr>
            <p:cNvSpPr/>
            <p:nvPr/>
          </p:nvSpPr>
          <p:spPr>
            <a:xfrm>
              <a:off x="1130460" y="4857573"/>
              <a:ext cx="4290349" cy="92445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4" name="TextBox 43">
              <a:extLst>
                <a:ext uri="{FF2B5EF4-FFF2-40B4-BE49-F238E27FC236}">
                  <a16:creationId xmlns:a16="http://schemas.microsoft.com/office/drawing/2014/main" id="{B88D17D2-4CB2-5B73-CBD1-A0DD0DE1E1B3}"/>
                </a:ext>
              </a:extLst>
            </p:cNvPr>
            <p:cNvSpPr txBox="1"/>
            <p:nvPr/>
          </p:nvSpPr>
          <p:spPr>
            <a:xfrm>
              <a:off x="1404228" y="4981566"/>
              <a:ext cx="3554273" cy="668893"/>
            </a:xfrm>
            <a:prstGeom prst="rect">
              <a:avLst/>
            </a:prstGeom>
            <a:noFill/>
          </p:spPr>
          <p:txBody>
            <a:bodyPr wrap="square" rtlCol="0">
              <a:spAutoFit/>
            </a:bodyPr>
            <a:lstStyle/>
            <a:p>
              <a:r>
                <a:rPr lang="en-US" b="1" dirty="0">
                  <a:solidFill>
                    <a:schemeClr val="accent1">
                      <a:lumMod val="75000"/>
                    </a:schemeClr>
                  </a:solidFill>
                </a:rPr>
                <a:t>Nicol: For getting cuisine(distinct one) with their restaurant use Distinct cuisine, </a:t>
              </a:r>
              <a:r>
                <a:rPr lang="en-US" b="1" dirty="0" err="1">
                  <a:solidFill>
                    <a:schemeClr val="accent1">
                      <a:lumMod val="75000"/>
                    </a:schemeClr>
                  </a:solidFill>
                </a:rPr>
                <a:t>Rname</a:t>
              </a:r>
              <a:endParaRPr lang="en-IN" b="1" dirty="0">
                <a:solidFill>
                  <a:schemeClr val="accent1">
                    <a:lumMod val="75000"/>
                  </a:schemeClr>
                </a:solidFill>
              </a:endParaRPr>
            </a:p>
          </p:txBody>
        </p:sp>
      </p:grpSp>
      <p:grpSp>
        <p:nvGrpSpPr>
          <p:cNvPr id="50" name="Group 49">
            <a:extLst>
              <a:ext uri="{FF2B5EF4-FFF2-40B4-BE49-F238E27FC236}">
                <a16:creationId xmlns:a16="http://schemas.microsoft.com/office/drawing/2014/main" id="{7E4BC62D-9A38-BECD-F8F7-C050386D5127}"/>
              </a:ext>
            </a:extLst>
          </p:cNvPr>
          <p:cNvGrpSpPr/>
          <p:nvPr/>
        </p:nvGrpSpPr>
        <p:grpSpPr>
          <a:xfrm>
            <a:off x="1791356" y="5510361"/>
            <a:ext cx="3794852" cy="1060765"/>
            <a:chOff x="1805651" y="5577771"/>
            <a:chExt cx="3794852" cy="1060765"/>
          </a:xfrm>
        </p:grpSpPr>
        <p:sp>
          <p:nvSpPr>
            <p:cNvPr id="46" name="Scroll: Horizontal 45">
              <a:extLst>
                <a:ext uri="{FF2B5EF4-FFF2-40B4-BE49-F238E27FC236}">
                  <a16:creationId xmlns:a16="http://schemas.microsoft.com/office/drawing/2014/main" id="{481598FC-4942-EB06-48FF-EC0C12FEB2BD}"/>
                </a:ext>
              </a:extLst>
            </p:cNvPr>
            <p:cNvSpPr/>
            <p:nvPr/>
          </p:nvSpPr>
          <p:spPr>
            <a:xfrm>
              <a:off x="1805651" y="5577771"/>
              <a:ext cx="3794852" cy="106076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7" name="TextBox 46">
              <a:extLst>
                <a:ext uri="{FF2B5EF4-FFF2-40B4-BE49-F238E27FC236}">
                  <a16:creationId xmlns:a16="http://schemas.microsoft.com/office/drawing/2014/main" id="{4CA9664E-3835-0453-CA90-FE63BBE550E8}"/>
                </a:ext>
              </a:extLst>
            </p:cNvPr>
            <p:cNvSpPr txBox="1"/>
            <p:nvPr/>
          </p:nvSpPr>
          <p:spPr>
            <a:xfrm>
              <a:off x="1994445" y="5808320"/>
              <a:ext cx="3517389" cy="646331"/>
            </a:xfrm>
            <a:prstGeom prst="rect">
              <a:avLst/>
            </a:prstGeom>
            <a:noFill/>
          </p:spPr>
          <p:txBody>
            <a:bodyPr wrap="square" rtlCol="0">
              <a:spAutoFit/>
            </a:bodyPr>
            <a:lstStyle/>
            <a:p>
              <a:r>
                <a:rPr lang="en-US" b="1" dirty="0">
                  <a:solidFill>
                    <a:schemeClr val="accent1">
                      <a:lumMod val="75000"/>
                    </a:schemeClr>
                  </a:solidFill>
                </a:rPr>
                <a:t>Ina: Select Distinct cuisine, </a:t>
              </a:r>
              <a:r>
                <a:rPr lang="en-US" b="1" dirty="0" err="1">
                  <a:solidFill>
                    <a:schemeClr val="accent1">
                      <a:lumMod val="75000"/>
                    </a:schemeClr>
                  </a:solidFill>
                </a:rPr>
                <a:t>Rname</a:t>
              </a:r>
              <a:r>
                <a:rPr lang="en-US" b="1" dirty="0">
                  <a:solidFill>
                    <a:schemeClr val="accent1">
                      <a:lumMod val="75000"/>
                    </a:schemeClr>
                  </a:solidFill>
                </a:rPr>
                <a:t> from Restaurants;</a:t>
              </a:r>
              <a:endParaRPr lang="en-IN" b="1" dirty="0">
                <a:solidFill>
                  <a:schemeClr val="accent1">
                    <a:lumMod val="75000"/>
                  </a:schemeClr>
                </a:solidFill>
              </a:endParaRPr>
            </a:p>
          </p:txBody>
        </p:sp>
      </p:grpSp>
      <p:pic>
        <p:nvPicPr>
          <p:cNvPr id="49" name="Picture 48">
            <a:extLst>
              <a:ext uri="{FF2B5EF4-FFF2-40B4-BE49-F238E27FC236}">
                <a16:creationId xmlns:a16="http://schemas.microsoft.com/office/drawing/2014/main" id="{4295D099-F7CD-754C-5CDB-1A56686EB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4673" y="3239338"/>
            <a:ext cx="5336692" cy="3639349"/>
          </a:xfrm>
          <a:prstGeom prst="rect">
            <a:avLst/>
          </a:prstGeom>
        </p:spPr>
      </p:pic>
      <p:grpSp>
        <p:nvGrpSpPr>
          <p:cNvPr id="53" name="Group 52">
            <a:extLst>
              <a:ext uri="{FF2B5EF4-FFF2-40B4-BE49-F238E27FC236}">
                <a16:creationId xmlns:a16="http://schemas.microsoft.com/office/drawing/2014/main" id="{3984EDCB-7233-F46A-70E0-54377EF4E77A}"/>
              </a:ext>
            </a:extLst>
          </p:cNvPr>
          <p:cNvGrpSpPr/>
          <p:nvPr/>
        </p:nvGrpSpPr>
        <p:grpSpPr>
          <a:xfrm>
            <a:off x="6573405" y="6248336"/>
            <a:ext cx="2774010" cy="591413"/>
            <a:chOff x="6393139" y="6410676"/>
            <a:chExt cx="4525876" cy="680951"/>
          </a:xfrm>
        </p:grpSpPr>
        <p:sp>
          <p:nvSpPr>
            <p:cNvPr id="51" name="Scroll: Horizontal 50">
              <a:extLst>
                <a:ext uri="{FF2B5EF4-FFF2-40B4-BE49-F238E27FC236}">
                  <a16:creationId xmlns:a16="http://schemas.microsoft.com/office/drawing/2014/main" id="{1D627634-CF20-2381-166D-4228399FFBC0}"/>
                </a:ext>
              </a:extLst>
            </p:cNvPr>
            <p:cNvSpPr/>
            <p:nvPr/>
          </p:nvSpPr>
          <p:spPr>
            <a:xfrm>
              <a:off x="6393139" y="6410676"/>
              <a:ext cx="4525876" cy="68095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52" name="TextBox 51">
              <a:extLst>
                <a:ext uri="{FF2B5EF4-FFF2-40B4-BE49-F238E27FC236}">
                  <a16:creationId xmlns:a16="http://schemas.microsoft.com/office/drawing/2014/main" id="{5E026A7D-8A0E-9CA8-1AAC-DA42EC199570}"/>
                </a:ext>
              </a:extLst>
            </p:cNvPr>
            <p:cNvSpPr txBox="1"/>
            <p:nvPr/>
          </p:nvSpPr>
          <p:spPr>
            <a:xfrm>
              <a:off x="6551600" y="6547510"/>
              <a:ext cx="3849045" cy="425248"/>
            </a:xfrm>
            <a:prstGeom prst="rect">
              <a:avLst/>
            </a:prstGeom>
            <a:noFill/>
          </p:spPr>
          <p:txBody>
            <a:bodyPr wrap="square" rtlCol="0">
              <a:spAutoFit/>
            </a:bodyPr>
            <a:lstStyle/>
            <a:p>
              <a:r>
                <a:rPr lang="en-US" b="1" dirty="0">
                  <a:solidFill>
                    <a:schemeClr val="accent1">
                      <a:lumMod val="75000"/>
                    </a:schemeClr>
                  </a:solidFill>
                </a:rPr>
                <a:t>Nicol: Perfect Ina!</a:t>
              </a:r>
              <a:endParaRPr lang="en-IN" b="1" dirty="0">
                <a:solidFill>
                  <a:schemeClr val="accent1">
                    <a:lumMod val="75000"/>
                  </a:schemeClr>
                </a:solidFill>
              </a:endParaRPr>
            </a:p>
          </p:txBody>
        </p:sp>
      </p:grpSp>
    </p:spTree>
    <p:extLst>
      <p:ext uri="{BB962C8B-B14F-4D97-AF65-F5344CB8AC3E}">
        <p14:creationId xmlns:p14="http://schemas.microsoft.com/office/powerpoint/2010/main" val="1741669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D5149-BDBF-B179-0D29-9BA3A42E3F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76549E-BF04-E4EB-6E58-4EFD38355B48}"/>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B1CAC62-A3D8-BAA3-A019-3C05607C978E}"/>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33BBCCCE-DABE-22CC-9703-A0927A4A697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pic>
        <p:nvPicPr>
          <p:cNvPr id="6" name="Picture 5">
            <a:extLst>
              <a:ext uri="{FF2B5EF4-FFF2-40B4-BE49-F238E27FC236}">
                <a16:creationId xmlns:a16="http://schemas.microsoft.com/office/drawing/2014/main" id="{E4201CFA-E5C5-FCB6-CC69-A1D994BF3DA7}"/>
              </a:ext>
            </a:extLst>
          </p:cNvPr>
          <p:cNvPicPr>
            <a:picLocks noChangeAspect="1"/>
          </p:cNvPicPr>
          <p:nvPr/>
        </p:nvPicPr>
        <p:blipFill>
          <a:blip r:embed="rId3">
            <a:alphaModFix/>
          </a:blip>
          <a:stretch>
            <a:fillRect/>
          </a:stretch>
        </p:blipFill>
        <p:spPr>
          <a:xfrm>
            <a:off x="3677265" y="699030"/>
            <a:ext cx="4532670" cy="5115918"/>
          </a:xfrm>
          <a:prstGeom prst="rect">
            <a:avLst/>
          </a:prstGeom>
        </p:spPr>
      </p:pic>
    </p:spTree>
    <p:extLst>
      <p:ext uri="{BB962C8B-B14F-4D97-AF65-F5344CB8AC3E}">
        <p14:creationId xmlns:p14="http://schemas.microsoft.com/office/powerpoint/2010/main" val="2200595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ABE75A-3593-4679-87A3-9D20C2637E3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croll: Horizontal 8">
            <a:extLst>
              <a:ext uri="{FF2B5EF4-FFF2-40B4-BE49-F238E27FC236}">
                <a16:creationId xmlns:a16="http://schemas.microsoft.com/office/drawing/2014/main" id="{E5F2B7ED-6DE6-6D3C-B1B3-90E6C760F2CC}"/>
              </a:ext>
            </a:extLst>
          </p:cNvPr>
          <p:cNvSpPr/>
          <p:nvPr/>
        </p:nvSpPr>
        <p:spPr>
          <a:xfrm>
            <a:off x="3125164" y="115746"/>
            <a:ext cx="8877782" cy="467617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0" name="TextBox 9">
            <a:extLst>
              <a:ext uri="{FF2B5EF4-FFF2-40B4-BE49-F238E27FC236}">
                <a16:creationId xmlns:a16="http://schemas.microsoft.com/office/drawing/2014/main" id="{75DCAC07-B5FE-0016-1C8C-8DD9D26FFF77}"/>
              </a:ext>
            </a:extLst>
          </p:cNvPr>
          <p:cNvSpPr txBox="1"/>
          <p:nvPr/>
        </p:nvSpPr>
        <p:spPr>
          <a:xfrm>
            <a:off x="4051140" y="868782"/>
            <a:ext cx="7535119" cy="3170099"/>
          </a:xfrm>
          <a:prstGeom prst="rect">
            <a:avLst/>
          </a:prstGeom>
          <a:noFill/>
        </p:spPr>
        <p:txBody>
          <a:bodyPr wrap="square" rtlCol="0">
            <a:spAutoFit/>
          </a:bodyPr>
          <a:lstStyle/>
          <a:p>
            <a:r>
              <a:rPr lang="en-US" sz="2000" b="1" dirty="0">
                <a:solidFill>
                  <a:schemeClr val="accent1"/>
                </a:solidFill>
              </a:rPr>
              <a:t>"Hey there, </a:t>
            </a:r>
            <a:r>
              <a:rPr lang="en-US" sz="2000" b="1" u="sng" dirty="0">
                <a:solidFill>
                  <a:schemeClr val="accent1"/>
                </a:solidFill>
              </a:rPr>
              <a:t>I'm Nicol, your go-to Data Analyst for Flipkart Food Delivery. </a:t>
            </a:r>
            <a:r>
              <a:rPr lang="en-US" sz="2000" b="1" dirty="0">
                <a:solidFill>
                  <a:schemeClr val="accent1"/>
                </a:solidFill>
              </a:rPr>
              <a:t>As a key part of our team, I use data to make sure our food orders arrive faster, smoother, and more personalized. I analyze customer preferences, track delivery trends, and optimize our operations so every meal gets to its destination on time. With the help of advanced analytics and machine learning, we can offer unique promotions and tailor every delivery to meet customer needs. As you progress in the storyline, I'll be right here to guide you with data-driven insights, helping you make smarter choices and ensuring every meal reaches its customer quickly and perfectly.</a:t>
            </a:r>
            <a:endParaRPr lang="en-IN" sz="2000" b="1" dirty="0">
              <a:solidFill>
                <a:schemeClr val="accent1"/>
              </a:solidFill>
              <a:latin typeface="Calisto MT" panose="02040603050505030304" pitchFamily="18" charset="0"/>
            </a:endParaRPr>
          </a:p>
        </p:txBody>
      </p:sp>
      <p:pic>
        <p:nvPicPr>
          <p:cNvPr id="12" name="Picture 11">
            <a:extLst>
              <a:ext uri="{FF2B5EF4-FFF2-40B4-BE49-F238E27FC236}">
                <a16:creationId xmlns:a16="http://schemas.microsoft.com/office/drawing/2014/main" id="{B5F8FD44-31E6-0BFE-CE11-0973DD81B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89" y="3078866"/>
            <a:ext cx="5541670" cy="3779134"/>
          </a:xfrm>
          <a:prstGeom prst="rect">
            <a:avLst/>
          </a:prstGeom>
        </p:spPr>
      </p:pic>
    </p:spTree>
    <p:extLst>
      <p:ext uri="{BB962C8B-B14F-4D97-AF65-F5344CB8AC3E}">
        <p14:creationId xmlns:p14="http://schemas.microsoft.com/office/powerpoint/2010/main" val="586971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778D5-E2E7-DA95-985B-037E938957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77D5975-6915-605B-A23A-A34C0A3CE6EE}"/>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C5B10C24-6FED-3C0A-EC13-5D242C177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5" name="Group 4">
            <a:extLst>
              <a:ext uri="{FF2B5EF4-FFF2-40B4-BE49-F238E27FC236}">
                <a16:creationId xmlns:a16="http://schemas.microsoft.com/office/drawing/2014/main" id="{6485D40D-1FE1-DD16-CB51-31BE9D19B6A8}"/>
              </a:ext>
            </a:extLst>
          </p:cNvPr>
          <p:cNvGrpSpPr/>
          <p:nvPr/>
        </p:nvGrpSpPr>
        <p:grpSpPr>
          <a:xfrm>
            <a:off x="1678330" y="231494"/>
            <a:ext cx="3796496" cy="937550"/>
            <a:chOff x="1597307" y="231494"/>
            <a:chExt cx="3796496" cy="937550"/>
          </a:xfrm>
        </p:grpSpPr>
        <p:sp>
          <p:nvSpPr>
            <p:cNvPr id="2" name="Scroll: Horizontal 1">
              <a:extLst>
                <a:ext uri="{FF2B5EF4-FFF2-40B4-BE49-F238E27FC236}">
                  <a16:creationId xmlns:a16="http://schemas.microsoft.com/office/drawing/2014/main" id="{DE0856EF-27F3-4469-8978-286976DF50EB}"/>
                </a:ext>
              </a:extLst>
            </p:cNvPr>
            <p:cNvSpPr/>
            <p:nvPr/>
          </p:nvSpPr>
          <p:spPr>
            <a:xfrm>
              <a:off x="1597307" y="231494"/>
              <a:ext cx="3796496" cy="93755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154268D6-7265-5084-90CF-1EE6B90A5EBB}"/>
                </a:ext>
              </a:extLst>
            </p:cNvPr>
            <p:cNvSpPr txBox="1"/>
            <p:nvPr/>
          </p:nvSpPr>
          <p:spPr>
            <a:xfrm>
              <a:off x="1817225" y="381965"/>
              <a:ext cx="3159889" cy="646331"/>
            </a:xfrm>
            <a:prstGeom prst="rect">
              <a:avLst/>
            </a:prstGeom>
            <a:noFill/>
          </p:spPr>
          <p:txBody>
            <a:bodyPr wrap="square" rtlCol="0">
              <a:spAutoFit/>
            </a:bodyPr>
            <a:lstStyle/>
            <a:p>
              <a:r>
                <a:rPr lang="en-US" b="1" dirty="0">
                  <a:solidFill>
                    <a:schemeClr val="accent1">
                      <a:lumMod val="75000"/>
                    </a:schemeClr>
                  </a:solidFill>
                </a:rPr>
                <a:t>Ina: I prefer eating at highly-rated restaurants.</a:t>
              </a:r>
              <a:endParaRPr lang="en-IN" b="1" dirty="0">
                <a:solidFill>
                  <a:schemeClr val="accent1">
                    <a:lumMod val="75000"/>
                  </a:schemeClr>
                </a:solidFill>
              </a:endParaRPr>
            </a:p>
          </p:txBody>
        </p:sp>
      </p:grpSp>
      <p:grpSp>
        <p:nvGrpSpPr>
          <p:cNvPr id="13" name="Group 12">
            <a:extLst>
              <a:ext uri="{FF2B5EF4-FFF2-40B4-BE49-F238E27FC236}">
                <a16:creationId xmlns:a16="http://schemas.microsoft.com/office/drawing/2014/main" id="{06921949-DDD3-8D66-8F2E-D64B4A2FF43F}"/>
              </a:ext>
            </a:extLst>
          </p:cNvPr>
          <p:cNvGrpSpPr/>
          <p:nvPr/>
        </p:nvGrpSpPr>
        <p:grpSpPr>
          <a:xfrm>
            <a:off x="6433595" y="833108"/>
            <a:ext cx="3796496" cy="1143000"/>
            <a:chOff x="7048982" y="914400"/>
            <a:chExt cx="3796496" cy="1143000"/>
          </a:xfrm>
        </p:grpSpPr>
        <p:sp>
          <p:nvSpPr>
            <p:cNvPr id="6" name="Scroll: Horizontal 5">
              <a:extLst>
                <a:ext uri="{FF2B5EF4-FFF2-40B4-BE49-F238E27FC236}">
                  <a16:creationId xmlns:a16="http://schemas.microsoft.com/office/drawing/2014/main" id="{441FC484-0465-44B0-6827-77F1D21EDF51}"/>
                </a:ext>
              </a:extLst>
            </p:cNvPr>
            <p:cNvSpPr/>
            <p:nvPr/>
          </p:nvSpPr>
          <p:spPr>
            <a:xfrm>
              <a:off x="7048982" y="914400"/>
              <a:ext cx="3796496" cy="114300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TextBox 7">
              <a:extLst>
                <a:ext uri="{FF2B5EF4-FFF2-40B4-BE49-F238E27FC236}">
                  <a16:creationId xmlns:a16="http://schemas.microsoft.com/office/drawing/2014/main" id="{1CDF1BBB-F853-8168-5500-4E8B3AEAA79D}"/>
                </a:ext>
              </a:extLst>
            </p:cNvPr>
            <p:cNvSpPr txBox="1"/>
            <p:nvPr/>
          </p:nvSpPr>
          <p:spPr>
            <a:xfrm>
              <a:off x="7303625" y="1180618"/>
              <a:ext cx="3298785" cy="646331"/>
            </a:xfrm>
            <a:prstGeom prst="rect">
              <a:avLst/>
            </a:prstGeom>
            <a:noFill/>
          </p:spPr>
          <p:txBody>
            <a:bodyPr wrap="square" rtlCol="0">
              <a:spAutoFit/>
            </a:bodyPr>
            <a:lstStyle/>
            <a:p>
              <a:r>
                <a:rPr lang="en-US" b="1" dirty="0">
                  <a:solidFill>
                    <a:schemeClr val="accent1">
                      <a:lumMod val="75000"/>
                    </a:schemeClr>
                  </a:solidFill>
                </a:rPr>
                <a:t>Nicol: For that you got to use ‘where’ with your condition.</a:t>
              </a:r>
              <a:endParaRPr lang="en-IN" b="1" dirty="0">
                <a:solidFill>
                  <a:schemeClr val="accent1">
                    <a:lumMod val="75000"/>
                  </a:schemeClr>
                </a:solidFill>
              </a:endParaRPr>
            </a:p>
          </p:txBody>
        </p:sp>
      </p:grpSp>
      <p:grpSp>
        <p:nvGrpSpPr>
          <p:cNvPr id="15" name="Group 14">
            <a:extLst>
              <a:ext uri="{FF2B5EF4-FFF2-40B4-BE49-F238E27FC236}">
                <a16:creationId xmlns:a16="http://schemas.microsoft.com/office/drawing/2014/main" id="{198E8E25-EF73-26F3-C40C-4D26AAB191A3}"/>
              </a:ext>
            </a:extLst>
          </p:cNvPr>
          <p:cNvGrpSpPr/>
          <p:nvPr/>
        </p:nvGrpSpPr>
        <p:grpSpPr>
          <a:xfrm>
            <a:off x="1678330" y="2174511"/>
            <a:ext cx="4039912" cy="807720"/>
            <a:chOff x="1569720" y="2514600"/>
            <a:chExt cx="4039912" cy="807720"/>
          </a:xfrm>
        </p:grpSpPr>
        <p:sp>
          <p:nvSpPr>
            <p:cNvPr id="9" name="Scroll: Horizontal 8">
              <a:extLst>
                <a:ext uri="{FF2B5EF4-FFF2-40B4-BE49-F238E27FC236}">
                  <a16:creationId xmlns:a16="http://schemas.microsoft.com/office/drawing/2014/main" id="{85F0D7BE-1D16-DA33-5220-44C76BE1F7CD}"/>
                </a:ext>
              </a:extLst>
            </p:cNvPr>
            <p:cNvSpPr/>
            <p:nvPr/>
          </p:nvSpPr>
          <p:spPr>
            <a:xfrm>
              <a:off x="1569720" y="2514600"/>
              <a:ext cx="3905106" cy="80772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538D29CE-EFEA-6390-6CA9-CEB1A2CAF7B0}"/>
                </a:ext>
              </a:extLst>
            </p:cNvPr>
            <p:cNvSpPr txBox="1"/>
            <p:nvPr/>
          </p:nvSpPr>
          <p:spPr>
            <a:xfrm>
              <a:off x="1813136" y="2752218"/>
              <a:ext cx="3796496" cy="369332"/>
            </a:xfrm>
            <a:prstGeom prst="rect">
              <a:avLst/>
            </a:prstGeom>
            <a:noFill/>
          </p:spPr>
          <p:txBody>
            <a:bodyPr wrap="square" rtlCol="0">
              <a:spAutoFit/>
            </a:bodyPr>
            <a:lstStyle/>
            <a:p>
              <a:r>
                <a:rPr lang="en-IN" b="1" dirty="0">
                  <a:solidFill>
                    <a:schemeClr val="accent1">
                      <a:lumMod val="75000"/>
                    </a:schemeClr>
                  </a:solidFill>
                </a:rPr>
                <a:t>Ina: Can you give me an example?</a:t>
              </a:r>
            </a:p>
          </p:txBody>
        </p:sp>
      </p:grpSp>
      <p:grpSp>
        <p:nvGrpSpPr>
          <p:cNvPr id="17" name="Group 16">
            <a:extLst>
              <a:ext uri="{FF2B5EF4-FFF2-40B4-BE49-F238E27FC236}">
                <a16:creationId xmlns:a16="http://schemas.microsoft.com/office/drawing/2014/main" id="{9030A8C2-8187-9869-6156-86FDDCF2E092}"/>
              </a:ext>
            </a:extLst>
          </p:cNvPr>
          <p:cNvGrpSpPr/>
          <p:nvPr/>
        </p:nvGrpSpPr>
        <p:grpSpPr>
          <a:xfrm>
            <a:off x="6394318" y="2578371"/>
            <a:ext cx="3796496" cy="1518943"/>
            <a:chOff x="6827520" y="3952216"/>
            <a:chExt cx="3796496" cy="1518943"/>
          </a:xfrm>
        </p:grpSpPr>
        <p:sp>
          <p:nvSpPr>
            <p:cNvPr id="10" name="Scroll: Horizontal 9">
              <a:extLst>
                <a:ext uri="{FF2B5EF4-FFF2-40B4-BE49-F238E27FC236}">
                  <a16:creationId xmlns:a16="http://schemas.microsoft.com/office/drawing/2014/main" id="{293B452D-C8DB-06EA-1C04-E3B7808C947D}"/>
                </a:ext>
              </a:extLst>
            </p:cNvPr>
            <p:cNvSpPr/>
            <p:nvPr/>
          </p:nvSpPr>
          <p:spPr>
            <a:xfrm>
              <a:off x="6827520" y="3952216"/>
              <a:ext cx="3796496" cy="151894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TextBox 11">
              <a:extLst>
                <a:ext uri="{FF2B5EF4-FFF2-40B4-BE49-F238E27FC236}">
                  <a16:creationId xmlns:a16="http://schemas.microsoft.com/office/drawing/2014/main" id="{22FAB9BB-1008-0AA6-950F-FB1FFBC43111}"/>
                </a:ext>
              </a:extLst>
            </p:cNvPr>
            <p:cNvSpPr txBox="1"/>
            <p:nvPr/>
          </p:nvSpPr>
          <p:spPr>
            <a:xfrm>
              <a:off x="7068659" y="4250022"/>
              <a:ext cx="3314218" cy="923330"/>
            </a:xfrm>
            <a:prstGeom prst="rect">
              <a:avLst/>
            </a:prstGeom>
            <a:noFill/>
          </p:spPr>
          <p:txBody>
            <a:bodyPr wrap="square" rtlCol="0">
              <a:spAutoFit/>
            </a:bodyPr>
            <a:lstStyle/>
            <a:p>
              <a:r>
                <a:rPr lang="en-IN" b="1" dirty="0">
                  <a:solidFill>
                    <a:schemeClr val="accent1">
                      <a:lumMod val="75000"/>
                    </a:schemeClr>
                  </a:solidFill>
                </a:rPr>
                <a:t>Nicol: Sure, here’s one.. Select * from restaurants where cuisine = ‘Italian’;</a:t>
              </a:r>
            </a:p>
          </p:txBody>
        </p:sp>
      </p:grpSp>
      <p:grpSp>
        <p:nvGrpSpPr>
          <p:cNvPr id="24" name="Group 23">
            <a:extLst>
              <a:ext uri="{FF2B5EF4-FFF2-40B4-BE49-F238E27FC236}">
                <a16:creationId xmlns:a16="http://schemas.microsoft.com/office/drawing/2014/main" id="{273BC278-73CC-CA12-99A9-9C3DE00C14F6}"/>
              </a:ext>
            </a:extLst>
          </p:cNvPr>
          <p:cNvGrpSpPr/>
          <p:nvPr/>
        </p:nvGrpSpPr>
        <p:grpSpPr>
          <a:xfrm>
            <a:off x="1678330" y="4038600"/>
            <a:ext cx="4189070" cy="1154990"/>
            <a:chOff x="1678330" y="4038600"/>
            <a:chExt cx="4189070" cy="1154990"/>
          </a:xfrm>
        </p:grpSpPr>
        <p:sp>
          <p:nvSpPr>
            <p:cNvPr id="19" name="Scroll: Horizontal 18">
              <a:extLst>
                <a:ext uri="{FF2B5EF4-FFF2-40B4-BE49-F238E27FC236}">
                  <a16:creationId xmlns:a16="http://schemas.microsoft.com/office/drawing/2014/main" id="{56D3C9FC-6032-1BF7-35F6-873A98C6A37F}"/>
                </a:ext>
              </a:extLst>
            </p:cNvPr>
            <p:cNvSpPr/>
            <p:nvPr/>
          </p:nvSpPr>
          <p:spPr>
            <a:xfrm>
              <a:off x="1678330" y="4038600"/>
              <a:ext cx="4189070" cy="115499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0" name="TextBox 19">
              <a:extLst>
                <a:ext uri="{FF2B5EF4-FFF2-40B4-BE49-F238E27FC236}">
                  <a16:creationId xmlns:a16="http://schemas.microsoft.com/office/drawing/2014/main" id="{D072B5F1-5ECC-6FA6-100F-00A5CB5F5E72}"/>
                </a:ext>
              </a:extLst>
            </p:cNvPr>
            <p:cNvSpPr txBox="1"/>
            <p:nvPr/>
          </p:nvSpPr>
          <p:spPr>
            <a:xfrm>
              <a:off x="1898248" y="4203782"/>
              <a:ext cx="3685188" cy="923330"/>
            </a:xfrm>
            <a:prstGeom prst="rect">
              <a:avLst/>
            </a:prstGeom>
            <a:noFill/>
          </p:spPr>
          <p:txBody>
            <a:bodyPr wrap="square" rtlCol="0">
              <a:spAutoFit/>
            </a:bodyPr>
            <a:lstStyle/>
            <a:p>
              <a:r>
                <a:rPr lang="en-IN" b="1" dirty="0">
                  <a:solidFill>
                    <a:schemeClr val="accent1">
                      <a:lumMod val="75000"/>
                    </a:schemeClr>
                  </a:solidFill>
                </a:rPr>
                <a:t>Ina: Select </a:t>
              </a:r>
              <a:r>
                <a:rPr lang="en-IN" b="1" dirty="0" err="1">
                  <a:solidFill>
                    <a:schemeClr val="accent1">
                      <a:lumMod val="75000"/>
                    </a:schemeClr>
                  </a:solidFill>
                </a:rPr>
                <a:t>Rname</a:t>
              </a:r>
              <a:r>
                <a:rPr lang="en-IN" b="1" dirty="0">
                  <a:solidFill>
                    <a:schemeClr val="accent1">
                      <a:lumMod val="75000"/>
                    </a:schemeClr>
                  </a:solidFill>
                </a:rPr>
                <a:t>, cuisine from restaurants where ratings = 5; would this work too? </a:t>
              </a:r>
            </a:p>
          </p:txBody>
        </p:sp>
      </p:grpSp>
      <p:grpSp>
        <p:nvGrpSpPr>
          <p:cNvPr id="27" name="Group 26">
            <a:extLst>
              <a:ext uri="{FF2B5EF4-FFF2-40B4-BE49-F238E27FC236}">
                <a16:creationId xmlns:a16="http://schemas.microsoft.com/office/drawing/2014/main" id="{A372D821-7647-67B3-1773-2FCC313A57DA}"/>
              </a:ext>
            </a:extLst>
          </p:cNvPr>
          <p:cNvGrpSpPr/>
          <p:nvPr/>
        </p:nvGrpSpPr>
        <p:grpSpPr>
          <a:xfrm>
            <a:off x="6324602" y="4665447"/>
            <a:ext cx="4189070" cy="1662272"/>
            <a:chOff x="6612112" y="4929333"/>
            <a:chExt cx="4486735" cy="831302"/>
          </a:xfrm>
        </p:grpSpPr>
        <p:sp>
          <p:nvSpPr>
            <p:cNvPr id="22" name="Scroll: Horizontal 21">
              <a:extLst>
                <a:ext uri="{FF2B5EF4-FFF2-40B4-BE49-F238E27FC236}">
                  <a16:creationId xmlns:a16="http://schemas.microsoft.com/office/drawing/2014/main" id="{98403828-B3F9-B8EA-FF6E-F72761FAC4BF}"/>
                </a:ext>
              </a:extLst>
            </p:cNvPr>
            <p:cNvSpPr/>
            <p:nvPr/>
          </p:nvSpPr>
          <p:spPr>
            <a:xfrm>
              <a:off x="6612112" y="4929333"/>
              <a:ext cx="4189070" cy="83130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3" name="TextBox 22">
              <a:extLst>
                <a:ext uri="{FF2B5EF4-FFF2-40B4-BE49-F238E27FC236}">
                  <a16:creationId xmlns:a16="http://schemas.microsoft.com/office/drawing/2014/main" id="{447A14B3-DB76-6DB2-6127-6697A4FF0324}"/>
                </a:ext>
              </a:extLst>
            </p:cNvPr>
            <p:cNvSpPr txBox="1"/>
            <p:nvPr/>
          </p:nvSpPr>
          <p:spPr>
            <a:xfrm>
              <a:off x="6909777" y="5114105"/>
              <a:ext cx="4189070" cy="461757"/>
            </a:xfrm>
            <a:prstGeom prst="rect">
              <a:avLst/>
            </a:prstGeom>
            <a:noFill/>
          </p:spPr>
          <p:txBody>
            <a:bodyPr wrap="square" rtlCol="0">
              <a:spAutoFit/>
            </a:bodyPr>
            <a:lstStyle/>
            <a:p>
              <a:r>
                <a:rPr lang="en-IN" b="1" dirty="0">
                  <a:solidFill>
                    <a:schemeClr val="accent1">
                      <a:lumMod val="75000"/>
                    </a:schemeClr>
                  </a:solidFill>
                </a:rPr>
                <a:t>Nicol: Yes it would, You </a:t>
              </a:r>
            </a:p>
            <a:p>
              <a:r>
                <a:rPr lang="en-IN" b="1" dirty="0">
                  <a:solidFill>
                    <a:schemeClr val="accent1">
                      <a:lumMod val="75000"/>
                    </a:schemeClr>
                  </a:solidFill>
                </a:rPr>
                <a:t>can also do this,</a:t>
              </a:r>
            </a:p>
            <a:p>
              <a:r>
                <a:rPr lang="en-IN" b="1" dirty="0">
                  <a:solidFill>
                    <a:schemeClr val="accent1">
                      <a:lumMod val="75000"/>
                    </a:schemeClr>
                  </a:solidFill>
                </a:rPr>
                <a:t>where rating &gt;= 4;</a:t>
              </a:r>
            </a:p>
          </p:txBody>
        </p:sp>
      </p:grpSp>
      <p:pic>
        <p:nvPicPr>
          <p:cNvPr id="29" name="Picture 28">
            <a:extLst>
              <a:ext uri="{FF2B5EF4-FFF2-40B4-BE49-F238E27FC236}">
                <a16:creationId xmlns:a16="http://schemas.microsoft.com/office/drawing/2014/main" id="{7EB58F6A-CAC3-879B-AD71-239EA76E0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287" y="3495425"/>
            <a:ext cx="5028240" cy="3429000"/>
          </a:xfrm>
          <a:prstGeom prst="rect">
            <a:avLst/>
          </a:prstGeom>
        </p:spPr>
      </p:pic>
      <p:grpSp>
        <p:nvGrpSpPr>
          <p:cNvPr id="32" name="Group 31">
            <a:extLst>
              <a:ext uri="{FF2B5EF4-FFF2-40B4-BE49-F238E27FC236}">
                <a16:creationId xmlns:a16="http://schemas.microsoft.com/office/drawing/2014/main" id="{85D2EF42-4C59-6C24-9DE4-3DAD783955B6}"/>
              </a:ext>
            </a:extLst>
          </p:cNvPr>
          <p:cNvGrpSpPr/>
          <p:nvPr/>
        </p:nvGrpSpPr>
        <p:grpSpPr>
          <a:xfrm>
            <a:off x="1930271" y="6218071"/>
            <a:ext cx="3685188" cy="761775"/>
            <a:chOff x="1930271" y="6218071"/>
            <a:chExt cx="3685188" cy="761775"/>
          </a:xfrm>
        </p:grpSpPr>
        <p:sp>
          <p:nvSpPr>
            <p:cNvPr id="30" name="Scroll: Horizontal 29">
              <a:extLst>
                <a:ext uri="{FF2B5EF4-FFF2-40B4-BE49-F238E27FC236}">
                  <a16:creationId xmlns:a16="http://schemas.microsoft.com/office/drawing/2014/main" id="{AF691DB4-9695-2763-0A68-50D02A44562A}"/>
                </a:ext>
              </a:extLst>
            </p:cNvPr>
            <p:cNvSpPr/>
            <p:nvPr/>
          </p:nvSpPr>
          <p:spPr>
            <a:xfrm>
              <a:off x="1930271" y="6218071"/>
              <a:ext cx="3685188" cy="76177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a:extLst>
                <a:ext uri="{FF2B5EF4-FFF2-40B4-BE49-F238E27FC236}">
                  <a16:creationId xmlns:a16="http://schemas.microsoft.com/office/drawing/2014/main" id="{F398A271-B7D9-3EF3-1A88-9100574BF060}"/>
                </a:ext>
              </a:extLst>
            </p:cNvPr>
            <p:cNvSpPr txBox="1"/>
            <p:nvPr/>
          </p:nvSpPr>
          <p:spPr>
            <a:xfrm>
              <a:off x="2109641" y="6441840"/>
              <a:ext cx="3093851" cy="369332"/>
            </a:xfrm>
            <a:prstGeom prst="rect">
              <a:avLst/>
            </a:prstGeom>
            <a:noFill/>
          </p:spPr>
          <p:txBody>
            <a:bodyPr wrap="square" rtlCol="0">
              <a:spAutoFit/>
            </a:bodyPr>
            <a:lstStyle/>
            <a:p>
              <a:r>
                <a:rPr lang="en-IN" b="1" dirty="0">
                  <a:solidFill>
                    <a:schemeClr val="accent1">
                      <a:lumMod val="75000"/>
                    </a:schemeClr>
                  </a:solidFill>
                </a:rPr>
                <a:t>Ina: Oh, Got it!</a:t>
              </a:r>
            </a:p>
          </p:txBody>
        </p:sp>
      </p:grpSp>
    </p:spTree>
    <p:extLst>
      <p:ext uri="{BB962C8B-B14F-4D97-AF65-F5344CB8AC3E}">
        <p14:creationId xmlns:p14="http://schemas.microsoft.com/office/powerpoint/2010/main" val="3334999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3E840-310E-B476-FA5F-1515221D8D6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DFF1073-CCC0-45DD-1B60-3249133AF1AA}"/>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92598E2-0DCD-779E-E115-C34934662737}"/>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1DFA5386-F503-3579-A621-A13E6206F8F9}"/>
              </a:ext>
            </a:extLst>
          </p:cNvPr>
          <p:cNvPicPr>
            <a:picLocks noChangeAspect="1"/>
          </p:cNvPicPr>
          <p:nvPr/>
        </p:nvPicPr>
        <p:blipFill>
          <a:blip r:embed="rId2">
            <a:alphaModFix amt="35000"/>
          </a:blip>
          <a:stretch>
            <a:fillRect/>
          </a:stretch>
        </p:blipFill>
        <p:spPr>
          <a:xfrm>
            <a:off x="0" y="0"/>
            <a:ext cx="12192000" cy="6872951"/>
          </a:xfrm>
          <a:prstGeom prst="rect">
            <a:avLst/>
          </a:prstGeom>
        </p:spPr>
      </p:pic>
      <p:pic>
        <p:nvPicPr>
          <p:cNvPr id="6" name="Picture 5">
            <a:extLst>
              <a:ext uri="{FF2B5EF4-FFF2-40B4-BE49-F238E27FC236}">
                <a16:creationId xmlns:a16="http://schemas.microsoft.com/office/drawing/2014/main" id="{31713184-A518-21AA-CDB6-A2E80C6A3C4E}"/>
              </a:ext>
            </a:extLst>
          </p:cNvPr>
          <p:cNvPicPr>
            <a:picLocks noChangeAspect="1"/>
          </p:cNvPicPr>
          <p:nvPr/>
        </p:nvPicPr>
        <p:blipFill>
          <a:blip r:embed="rId3">
            <a:alphaModFix/>
          </a:blip>
          <a:stretch>
            <a:fillRect/>
          </a:stretch>
        </p:blipFill>
        <p:spPr>
          <a:xfrm>
            <a:off x="3547256" y="2144258"/>
            <a:ext cx="4587511" cy="1890797"/>
          </a:xfrm>
          <a:prstGeom prst="rect">
            <a:avLst/>
          </a:prstGeom>
        </p:spPr>
      </p:pic>
    </p:spTree>
    <p:extLst>
      <p:ext uri="{BB962C8B-B14F-4D97-AF65-F5344CB8AC3E}">
        <p14:creationId xmlns:p14="http://schemas.microsoft.com/office/powerpoint/2010/main" val="1748098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4772A-9936-DF8C-BF2F-E0BA70FD7BA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ADDE95-2DC5-909A-4484-2C4BAA0BE4F2}"/>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CC8D8CD0-2EE4-6B69-1293-0FCC7328A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pic>
        <p:nvPicPr>
          <p:cNvPr id="25" name="Picture 24">
            <a:extLst>
              <a:ext uri="{FF2B5EF4-FFF2-40B4-BE49-F238E27FC236}">
                <a16:creationId xmlns:a16="http://schemas.microsoft.com/office/drawing/2014/main" id="{F1071470-A83B-F768-070E-1E9384463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397" y="3651766"/>
            <a:ext cx="4701578" cy="3206234"/>
          </a:xfrm>
          <a:prstGeom prst="rect">
            <a:avLst/>
          </a:prstGeom>
        </p:spPr>
      </p:pic>
      <p:grpSp>
        <p:nvGrpSpPr>
          <p:cNvPr id="14" name="Group 13">
            <a:extLst>
              <a:ext uri="{FF2B5EF4-FFF2-40B4-BE49-F238E27FC236}">
                <a16:creationId xmlns:a16="http://schemas.microsoft.com/office/drawing/2014/main" id="{21532E94-015F-C9EC-1181-A85E88EB61B6}"/>
              </a:ext>
            </a:extLst>
          </p:cNvPr>
          <p:cNvGrpSpPr/>
          <p:nvPr/>
        </p:nvGrpSpPr>
        <p:grpSpPr>
          <a:xfrm>
            <a:off x="1994409" y="148744"/>
            <a:ext cx="3696428" cy="757084"/>
            <a:chOff x="2141664" y="226142"/>
            <a:chExt cx="3696428" cy="757084"/>
          </a:xfrm>
        </p:grpSpPr>
        <p:sp>
          <p:nvSpPr>
            <p:cNvPr id="2" name="Scroll: Horizontal 1">
              <a:extLst>
                <a:ext uri="{FF2B5EF4-FFF2-40B4-BE49-F238E27FC236}">
                  <a16:creationId xmlns:a16="http://schemas.microsoft.com/office/drawing/2014/main" id="{22BBEDFC-396B-AD40-C31D-A4F19C86DF94}"/>
                </a:ext>
              </a:extLst>
            </p:cNvPr>
            <p:cNvSpPr/>
            <p:nvPr/>
          </p:nvSpPr>
          <p:spPr>
            <a:xfrm>
              <a:off x="2141664" y="226142"/>
              <a:ext cx="3696428" cy="75708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44AB8A29-786E-D89C-2C4F-BC317CF1A075}"/>
                </a:ext>
              </a:extLst>
            </p:cNvPr>
            <p:cNvSpPr txBox="1"/>
            <p:nvPr/>
          </p:nvSpPr>
          <p:spPr>
            <a:xfrm>
              <a:off x="2290031" y="281518"/>
              <a:ext cx="3548061" cy="646331"/>
            </a:xfrm>
            <a:prstGeom prst="rect">
              <a:avLst/>
            </a:prstGeom>
            <a:noFill/>
          </p:spPr>
          <p:txBody>
            <a:bodyPr wrap="square" rtlCol="0">
              <a:spAutoFit/>
            </a:bodyPr>
            <a:lstStyle/>
            <a:p>
              <a:r>
                <a:rPr lang="en-IN" b="1" dirty="0">
                  <a:solidFill>
                    <a:schemeClr val="accent1">
                      <a:lumMod val="75000"/>
                    </a:schemeClr>
                  </a:solidFill>
                </a:rPr>
                <a:t>Ina: How can I sort them by their rating?</a:t>
              </a:r>
            </a:p>
          </p:txBody>
        </p:sp>
      </p:grpSp>
      <p:grpSp>
        <p:nvGrpSpPr>
          <p:cNvPr id="15" name="Group 14">
            <a:extLst>
              <a:ext uri="{FF2B5EF4-FFF2-40B4-BE49-F238E27FC236}">
                <a16:creationId xmlns:a16="http://schemas.microsoft.com/office/drawing/2014/main" id="{9C7C7237-013A-6AC2-CAFC-E3BD389E99C5}"/>
              </a:ext>
            </a:extLst>
          </p:cNvPr>
          <p:cNvGrpSpPr/>
          <p:nvPr/>
        </p:nvGrpSpPr>
        <p:grpSpPr>
          <a:xfrm>
            <a:off x="6744925" y="814722"/>
            <a:ext cx="4011561" cy="1022555"/>
            <a:chOff x="6774425" y="1415845"/>
            <a:chExt cx="4011561" cy="1022555"/>
          </a:xfrm>
        </p:grpSpPr>
        <p:sp>
          <p:nvSpPr>
            <p:cNvPr id="5" name="Scroll: Horizontal 4">
              <a:extLst>
                <a:ext uri="{FF2B5EF4-FFF2-40B4-BE49-F238E27FC236}">
                  <a16:creationId xmlns:a16="http://schemas.microsoft.com/office/drawing/2014/main" id="{2C40837E-C1C0-DA33-5234-631158BF7E57}"/>
                </a:ext>
              </a:extLst>
            </p:cNvPr>
            <p:cNvSpPr/>
            <p:nvPr/>
          </p:nvSpPr>
          <p:spPr>
            <a:xfrm>
              <a:off x="6774425" y="1415845"/>
              <a:ext cx="4011561" cy="102255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0" name="TextBox 9">
              <a:extLst>
                <a:ext uri="{FF2B5EF4-FFF2-40B4-BE49-F238E27FC236}">
                  <a16:creationId xmlns:a16="http://schemas.microsoft.com/office/drawing/2014/main" id="{D6A1867C-5549-B55F-9E2E-20A8E37105B8}"/>
                </a:ext>
              </a:extLst>
            </p:cNvPr>
            <p:cNvSpPr txBox="1"/>
            <p:nvPr/>
          </p:nvSpPr>
          <p:spPr>
            <a:xfrm>
              <a:off x="6921908" y="1603956"/>
              <a:ext cx="3716593" cy="646331"/>
            </a:xfrm>
            <a:prstGeom prst="rect">
              <a:avLst/>
            </a:prstGeom>
            <a:noFill/>
          </p:spPr>
          <p:txBody>
            <a:bodyPr wrap="square" rtlCol="0">
              <a:spAutoFit/>
            </a:bodyPr>
            <a:lstStyle/>
            <a:p>
              <a:r>
                <a:rPr lang="en-IN" b="1" dirty="0">
                  <a:solidFill>
                    <a:schemeClr val="accent1">
                      <a:lumMod val="75000"/>
                    </a:schemeClr>
                  </a:solidFill>
                </a:rPr>
                <a:t>Nicol: Well you can use ‘Order by’ to sort any info as per requirement</a:t>
              </a:r>
            </a:p>
          </p:txBody>
        </p:sp>
      </p:grpSp>
      <p:grpSp>
        <p:nvGrpSpPr>
          <p:cNvPr id="16" name="Group 15">
            <a:extLst>
              <a:ext uri="{FF2B5EF4-FFF2-40B4-BE49-F238E27FC236}">
                <a16:creationId xmlns:a16="http://schemas.microsoft.com/office/drawing/2014/main" id="{E26CE6B8-6225-E85E-973D-8311B2D9EBD7}"/>
              </a:ext>
            </a:extLst>
          </p:cNvPr>
          <p:cNvGrpSpPr/>
          <p:nvPr/>
        </p:nvGrpSpPr>
        <p:grpSpPr>
          <a:xfrm>
            <a:off x="2258494" y="1837277"/>
            <a:ext cx="3432343" cy="505079"/>
            <a:chOff x="2290031" y="2923921"/>
            <a:chExt cx="3432343" cy="505079"/>
          </a:xfrm>
        </p:grpSpPr>
        <p:sp>
          <p:nvSpPr>
            <p:cNvPr id="6" name="Scroll: Horizontal 5">
              <a:extLst>
                <a:ext uri="{FF2B5EF4-FFF2-40B4-BE49-F238E27FC236}">
                  <a16:creationId xmlns:a16="http://schemas.microsoft.com/office/drawing/2014/main" id="{783C8437-4161-4F29-CE73-F505A0495772}"/>
                </a:ext>
              </a:extLst>
            </p:cNvPr>
            <p:cNvSpPr/>
            <p:nvPr/>
          </p:nvSpPr>
          <p:spPr>
            <a:xfrm>
              <a:off x="2290031" y="2923921"/>
              <a:ext cx="3432343" cy="50507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C2661DDB-39AA-94F8-1519-3CB8626CA7A8}"/>
                </a:ext>
              </a:extLst>
            </p:cNvPr>
            <p:cNvSpPr txBox="1"/>
            <p:nvPr/>
          </p:nvSpPr>
          <p:spPr>
            <a:xfrm>
              <a:off x="2372090" y="2989630"/>
              <a:ext cx="3149857" cy="369332"/>
            </a:xfrm>
            <a:prstGeom prst="rect">
              <a:avLst/>
            </a:prstGeom>
            <a:noFill/>
          </p:spPr>
          <p:txBody>
            <a:bodyPr wrap="square" rtlCol="0">
              <a:spAutoFit/>
            </a:bodyPr>
            <a:lstStyle/>
            <a:p>
              <a:r>
                <a:rPr lang="en-IN" b="1" dirty="0">
                  <a:solidFill>
                    <a:schemeClr val="accent1">
                      <a:lumMod val="75000"/>
                    </a:schemeClr>
                  </a:solidFill>
                </a:rPr>
                <a:t>Ina: Can you give example..</a:t>
              </a:r>
            </a:p>
          </p:txBody>
        </p:sp>
      </p:grpSp>
      <p:grpSp>
        <p:nvGrpSpPr>
          <p:cNvPr id="19" name="Group 18">
            <a:extLst>
              <a:ext uri="{FF2B5EF4-FFF2-40B4-BE49-F238E27FC236}">
                <a16:creationId xmlns:a16="http://schemas.microsoft.com/office/drawing/2014/main" id="{9C89383E-538E-A56E-7965-31C529A10977}"/>
              </a:ext>
            </a:extLst>
          </p:cNvPr>
          <p:cNvGrpSpPr/>
          <p:nvPr/>
        </p:nvGrpSpPr>
        <p:grpSpPr>
          <a:xfrm>
            <a:off x="6744925" y="2307348"/>
            <a:ext cx="4365527" cy="927465"/>
            <a:chOff x="6617108" y="2447537"/>
            <a:chExt cx="4011561" cy="1307691"/>
          </a:xfrm>
        </p:grpSpPr>
        <p:sp>
          <p:nvSpPr>
            <p:cNvPr id="8" name="Scroll: Horizontal 7">
              <a:extLst>
                <a:ext uri="{FF2B5EF4-FFF2-40B4-BE49-F238E27FC236}">
                  <a16:creationId xmlns:a16="http://schemas.microsoft.com/office/drawing/2014/main" id="{558DA4D2-B923-6308-931C-DE5794CB5F92}"/>
                </a:ext>
              </a:extLst>
            </p:cNvPr>
            <p:cNvSpPr/>
            <p:nvPr/>
          </p:nvSpPr>
          <p:spPr>
            <a:xfrm>
              <a:off x="6617108" y="2447537"/>
              <a:ext cx="4011561" cy="130769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TextBox 16">
              <a:extLst>
                <a:ext uri="{FF2B5EF4-FFF2-40B4-BE49-F238E27FC236}">
                  <a16:creationId xmlns:a16="http://schemas.microsoft.com/office/drawing/2014/main" id="{3A28C7A1-9EE6-CEEA-0011-D9CED38AAF21}"/>
                </a:ext>
              </a:extLst>
            </p:cNvPr>
            <p:cNvSpPr txBox="1"/>
            <p:nvPr/>
          </p:nvSpPr>
          <p:spPr>
            <a:xfrm>
              <a:off x="6764590" y="2652224"/>
              <a:ext cx="3864078" cy="911303"/>
            </a:xfrm>
            <a:prstGeom prst="rect">
              <a:avLst/>
            </a:prstGeom>
            <a:noFill/>
          </p:spPr>
          <p:txBody>
            <a:bodyPr wrap="square" rtlCol="0">
              <a:spAutoFit/>
            </a:bodyPr>
            <a:lstStyle/>
            <a:p>
              <a:r>
                <a:rPr lang="en-IN" b="1" dirty="0">
                  <a:solidFill>
                    <a:schemeClr val="accent1">
                      <a:lumMod val="75000"/>
                    </a:schemeClr>
                  </a:solidFill>
                </a:rPr>
                <a:t>Nicol: Here’s an example, (DEFAULT: ASC)</a:t>
              </a:r>
            </a:p>
            <a:p>
              <a:r>
                <a:rPr lang="en-IN" b="1" dirty="0">
                  <a:solidFill>
                    <a:schemeClr val="accent1">
                      <a:lumMod val="75000"/>
                    </a:schemeClr>
                  </a:solidFill>
                </a:rPr>
                <a:t>Select * from restaurants order by </a:t>
              </a:r>
              <a:r>
                <a:rPr lang="en-IN" b="1" dirty="0" err="1">
                  <a:solidFill>
                    <a:schemeClr val="accent1">
                      <a:lumMod val="75000"/>
                    </a:schemeClr>
                  </a:solidFill>
                </a:rPr>
                <a:t>Rname</a:t>
              </a:r>
              <a:r>
                <a:rPr lang="en-IN" b="1" dirty="0">
                  <a:solidFill>
                    <a:schemeClr val="accent1">
                      <a:lumMod val="75000"/>
                    </a:schemeClr>
                  </a:solidFill>
                </a:rPr>
                <a:t>;</a:t>
              </a:r>
            </a:p>
          </p:txBody>
        </p:sp>
      </p:grpSp>
      <p:grpSp>
        <p:nvGrpSpPr>
          <p:cNvPr id="20" name="Group 19">
            <a:extLst>
              <a:ext uri="{FF2B5EF4-FFF2-40B4-BE49-F238E27FC236}">
                <a16:creationId xmlns:a16="http://schemas.microsoft.com/office/drawing/2014/main" id="{1646919E-33E0-0EF7-8A76-5E061B691454}"/>
              </a:ext>
            </a:extLst>
          </p:cNvPr>
          <p:cNvGrpSpPr/>
          <p:nvPr/>
        </p:nvGrpSpPr>
        <p:grpSpPr>
          <a:xfrm>
            <a:off x="6744925" y="3302877"/>
            <a:ext cx="3362634" cy="1363695"/>
            <a:chOff x="6744925" y="3302877"/>
            <a:chExt cx="3362634" cy="1363695"/>
          </a:xfrm>
        </p:grpSpPr>
        <p:sp>
          <p:nvSpPr>
            <p:cNvPr id="9" name="Scroll: Horizontal 8">
              <a:extLst>
                <a:ext uri="{FF2B5EF4-FFF2-40B4-BE49-F238E27FC236}">
                  <a16:creationId xmlns:a16="http://schemas.microsoft.com/office/drawing/2014/main" id="{CAC72E13-685D-5DDE-6FF6-2CB71F03E62C}"/>
                </a:ext>
              </a:extLst>
            </p:cNvPr>
            <p:cNvSpPr/>
            <p:nvPr/>
          </p:nvSpPr>
          <p:spPr>
            <a:xfrm>
              <a:off x="6744925" y="3302877"/>
              <a:ext cx="3362634" cy="136369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5083071F-4D50-2689-19E3-78577186225A}"/>
                </a:ext>
              </a:extLst>
            </p:cNvPr>
            <p:cNvSpPr txBox="1"/>
            <p:nvPr/>
          </p:nvSpPr>
          <p:spPr>
            <a:xfrm>
              <a:off x="6905420" y="3544972"/>
              <a:ext cx="3136491" cy="923330"/>
            </a:xfrm>
            <a:prstGeom prst="rect">
              <a:avLst/>
            </a:prstGeom>
            <a:noFill/>
          </p:spPr>
          <p:txBody>
            <a:bodyPr wrap="square" rtlCol="0">
              <a:spAutoFit/>
            </a:bodyPr>
            <a:lstStyle/>
            <a:p>
              <a:r>
                <a:rPr lang="en-IN" b="1" dirty="0">
                  <a:solidFill>
                    <a:schemeClr val="accent1">
                      <a:lumMod val="75000"/>
                    </a:schemeClr>
                  </a:solidFill>
                </a:rPr>
                <a:t>Nicol: example for descending,</a:t>
              </a:r>
            </a:p>
            <a:p>
              <a:r>
                <a:rPr lang="en-IN" b="1" dirty="0">
                  <a:solidFill>
                    <a:schemeClr val="accent1">
                      <a:lumMod val="75000"/>
                    </a:schemeClr>
                  </a:solidFill>
                </a:rPr>
                <a:t>Select * from restaurants order by </a:t>
              </a:r>
              <a:r>
                <a:rPr lang="en-IN" b="1" dirty="0" err="1">
                  <a:solidFill>
                    <a:schemeClr val="accent1">
                      <a:lumMod val="75000"/>
                    </a:schemeClr>
                  </a:solidFill>
                </a:rPr>
                <a:t>Rname</a:t>
              </a:r>
              <a:r>
                <a:rPr lang="en-IN" b="1" dirty="0">
                  <a:solidFill>
                    <a:schemeClr val="accent1">
                      <a:lumMod val="75000"/>
                    </a:schemeClr>
                  </a:solidFill>
                </a:rPr>
                <a:t> DESC;</a:t>
              </a:r>
            </a:p>
          </p:txBody>
        </p:sp>
      </p:grpSp>
      <p:grpSp>
        <p:nvGrpSpPr>
          <p:cNvPr id="23" name="Group 22">
            <a:extLst>
              <a:ext uri="{FF2B5EF4-FFF2-40B4-BE49-F238E27FC236}">
                <a16:creationId xmlns:a16="http://schemas.microsoft.com/office/drawing/2014/main" id="{78F35956-6AD1-530D-411B-73CAFBF1E643}"/>
              </a:ext>
            </a:extLst>
          </p:cNvPr>
          <p:cNvGrpSpPr/>
          <p:nvPr/>
        </p:nvGrpSpPr>
        <p:grpSpPr>
          <a:xfrm>
            <a:off x="2037518" y="4666112"/>
            <a:ext cx="3775589" cy="1360930"/>
            <a:chOff x="2130068" y="4609760"/>
            <a:chExt cx="3775589" cy="1360930"/>
          </a:xfrm>
        </p:grpSpPr>
        <p:sp>
          <p:nvSpPr>
            <p:cNvPr id="21" name="Scroll: Horizontal 20">
              <a:extLst>
                <a:ext uri="{FF2B5EF4-FFF2-40B4-BE49-F238E27FC236}">
                  <a16:creationId xmlns:a16="http://schemas.microsoft.com/office/drawing/2014/main" id="{1A34C000-86D8-05F8-98FB-58ACF85A86F9}"/>
                </a:ext>
              </a:extLst>
            </p:cNvPr>
            <p:cNvSpPr/>
            <p:nvPr/>
          </p:nvSpPr>
          <p:spPr>
            <a:xfrm>
              <a:off x="2130068" y="4609760"/>
              <a:ext cx="3775589" cy="120032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2" name="TextBox 21">
              <a:extLst>
                <a:ext uri="{FF2B5EF4-FFF2-40B4-BE49-F238E27FC236}">
                  <a16:creationId xmlns:a16="http://schemas.microsoft.com/office/drawing/2014/main" id="{F1DCFF77-7D84-3DAB-8733-C8A2CDE0D09E}"/>
                </a:ext>
              </a:extLst>
            </p:cNvPr>
            <p:cNvSpPr txBox="1"/>
            <p:nvPr/>
          </p:nvSpPr>
          <p:spPr>
            <a:xfrm>
              <a:off x="2302046" y="4770361"/>
              <a:ext cx="3345237" cy="1200329"/>
            </a:xfrm>
            <a:prstGeom prst="rect">
              <a:avLst/>
            </a:prstGeom>
            <a:noFill/>
          </p:spPr>
          <p:txBody>
            <a:bodyPr wrap="square" rtlCol="0">
              <a:spAutoFit/>
            </a:bodyPr>
            <a:lstStyle/>
            <a:p>
              <a:r>
                <a:rPr lang="en-IN" b="1" dirty="0">
                  <a:solidFill>
                    <a:schemeClr val="accent1">
                      <a:lumMod val="75000"/>
                    </a:schemeClr>
                  </a:solidFill>
                </a:rPr>
                <a:t>Ina: Uhm, then is this correct?</a:t>
              </a:r>
              <a:br>
                <a:rPr lang="en-IN" b="1" dirty="0">
                  <a:solidFill>
                    <a:schemeClr val="accent1">
                      <a:lumMod val="75000"/>
                    </a:schemeClr>
                  </a:solidFill>
                </a:rPr>
              </a:b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Select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Rname</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rating from Restaurants order by rating DESC;</a:t>
              </a:r>
            </a:p>
          </p:txBody>
        </p:sp>
      </p:grpSp>
      <p:grpSp>
        <p:nvGrpSpPr>
          <p:cNvPr id="27" name="Group 26">
            <a:extLst>
              <a:ext uri="{FF2B5EF4-FFF2-40B4-BE49-F238E27FC236}">
                <a16:creationId xmlns:a16="http://schemas.microsoft.com/office/drawing/2014/main" id="{24B9C305-CAEB-375E-A4B6-6E66D863D7F8}"/>
              </a:ext>
            </a:extLst>
          </p:cNvPr>
          <p:cNvGrpSpPr/>
          <p:nvPr/>
        </p:nvGrpSpPr>
        <p:grpSpPr>
          <a:xfrm>
            <a:off x="6744925" y="5713897"/>
            <a:ext cx="2989006" cy="658761"/>
            <a:chOff x="6617110" y="5889523"/>
            <a:chExt cx="2989006" cy="658761"/>
          </a:xfrm>
        </p:grpSpPr>
        <p:sp>
          <p:nvSpPr>
            <p:cNvPr id="24" name="Scroll: Horizontal 23">
              <a:extLst>
                <a:ext uri="{FF2B5EF4-FFF2-40B4-BE49-F238E27FC236}">
                  <a16:creationId xmlns:a16="http://schemas.microsoft.com/office/drawing/2014/main" id="{2ABCB586-3D91-89AD-526E-D8A4E2C0BDBF}"/>
                </a:ext>
              </a:extLst>
            </p:cNvPr>
            <p:cNvSpPr/>
            <p:nvPr/>
          </p:nvSpPr>
          <p:spPr>
            <a:xfrm>
              <a:off x="6617110" y="5889523"/>
              <a:ext cx="2989006" cy="65876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6" name="TextBox 25">
              <a:extLst>
                <a:ext uri="{FF2B5EF4-FFF2-40B4-BE49-F238E27FC236}">
                  <a16:creationId xmlns:a16="http://schemas.microsoft.com/office/drawing/2014/main" id="{45CCEECF-8FA5-C118-28B2-6FF0198E600A}"/>
                </a:ext>
              </a:extLst>
            </p:cNvPr>
            <p:cNvSpPr txBox="1"/>
            <p:nvPr/>
          </p:nvSpPr>
          <p:spPr>
            <a:xfrm>
              <a:off x="6744925" y="6043278"/>
              <a:ext cx="2684210" cy="369332"/>
            </a:xfrm>
            <a:prstGeom prst="rect">
              <a:avLst/>
            </a:prstGeom>
            <a:noFill/>
          </p:spPr>
          <p:txBody>
            <a:bodyPr wrap="square" rtlCol="0">
              <a:spAutoFit/>
            </a:bodyPr>
            <a:lstStyle/>
            <a:p>
              <a:r>
                <a:rPr lang="en-IN" b="1" dirty="0">
                  <a:solidFill>
                    <a:schemeClr val="accent1">
                      <a:lumMod val="75000"/>
                    </a:schemeClr>
                  </a:solidFill>
                </a:rPr>
                <a:t>Nicol: Yes it’s correct Ina!</a:t>
              </a:r>
            </a:p>
          </p:txBody>
        </p:sp>
      </p:grpSp>
    </p:spTree>
    <p:extLst>
      <p:ext uri="{BB962C8B-B14F-4D97-AF65-F5344CB8AC3E}">
        <p14:creationId xmlns:p14="http://schemas.microsoft.com/office/powerpoint/2010/main" val="2593753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F37B3-A539-2E5D-2986-85A0153A5FB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49CA1C0-E1CB-F9A4-25D2-49C48D7B661A}"/>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714C5A6-9E0F-3CA7-9DEF-2C1EC5D093D8}"/>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1711B212-82EF-E588-A037-7DA747C70E8D}"/>
              </a:ext>
            </a:extLst>
          </p:cNvPr>
          <p:cNvPicPr>
            <a:picLocks noChangeAspect="1"/>
          </p:cNvPicPr>
          <p:nvPr/>
        </p:nvPicPr>
        <p:blipFill>
          <a:blip r:embed="rId2">
            <a:alphaModFix amt="20000"/>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A7B831C-F079-E9C6-D5C4-F9714A9F84B9}"/>
              </a:ext>
            </a:extLst>
          </p:cNvPr>
          <p:cNvPicPr>
            <a:picLocks noChangeAspect="1"/>
          </p:cNvPicPr>
          <p:nvPr/>
        </p:nvPicPr>
        <p:blipFill>
          <a:blip r:embed="rId3">
            <a:alphaModFix/>
          </a:blip>
          <a:stretch>
            <a:fillRect/>
          </a:stretch>
        </p:blipFill>
        <p:spPr>
          <a:xfrm>
            <a:off x="4070555" y="925927"/>
            <a:ext cx="3893574" cy="4762260"/>
          </a:xfrm>
          <a:prstGeom prst="rect">
            <a:avLst/>
          </a:prstGeom>
        </p:spPr>
      </p:pic>
    </p:spTree>
    <p:extLst>
      <p:ext uri="{BB962C8B-B14F-4D97-AF65-F5344CB8AC3E}">
        <p14:creationId xmlns:p14="http://schemas.microsoft.com/office/powerpoint/2010/main" val="302943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E6EE7-C51D-E4A5-CF6B-ED038520C89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57BFF5-0E9A-4C66-0F30-3230BC2F0B7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56B93378-185D-D254-8469-B07D8BF21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pic>
        <p:nvPicPr>
          <p:cNvPr id="25" name="Picture 24">
            <a:extLst>
              <a:ext uri="{FF2B5EF4-FFF2-40B4-BE49-F238E27FC236}">
                <a16:creationId xmlns:a16="http://schemas.microsoft.com/office/drawing/2014/main" id="{8C0D9D7C-54C0-EA58-32DC-0F17B5191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231" y="3705018"/>
            <a:ext cx="4701578" cy="3206234"/>
          </a:xfrm>
          <a:prstGeom prst="rect">
            <a:avLst/>
          </a:prstGeom>
        </p:spPr>
      </p:pic>
      <p:grpSp>
        <p:nvGrpSpPr>
          <p:cNvPr id="21" name="Group 20">
            <a:extLst>
              <a:ext uri="{FF2B5EF4-FFF2-40B4-BE49-F238E27FC236}">
                <a16:creationId xmlns:a16="http://schemas.microsoft.com/office/drawing/2014/main" id="{C0BFBDE0-5F22-66B8-4991-EDE270899B6D}"/>
              </a:ext>
            </a:extLst>
          </p:cNvPr>
          <p:cNvGrpSpPr/>
          <p:nvPr/>
        </p:nvGrpSpPr>
        <p:grpSpPr>
          <a:xfrm>
            <a:off x="2063890" y="73099"/>
            <a:ext cx="3814032" cy="909217"/>
            <a:chOff x="2063890" y="73099"/>
            <a:chExt cx="3814032" cy="909217"/>
          </a:xfrm>
        </p:grpSpPr>
        <p:sp>
          <p:nvSpPr>
            <p:cNvPr id="2" name="Scroll: Horizontal 1">
              <a:extLst>
                <a:ext uri="{FF2B5EF4-FFF2-40B4-BE49-F238E27FC236}">
                  <a16:creationId xmlns:a16="http://schemas.microsoft.com/office/drawing/2014/main" id="{E8B501A4-1188-3B8A-4699-157F001EA010}"/>
                </a:ext>
              </a:extLst>
            </p:cNvPr>
            <p:cNvSpPr/>
            <p:nvPr/>
          </p:nvSpPr>
          <p:spPr>
            <a:xfrm>
              <a:off x="2063890" y="73099"/>
              <a:ext cx="3737142" cy="90921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36142D3E-2E12-42C6-15AB-EB2F239D4FDF}"/>
                </a:ext>
              </a:extLst>
            </p:cNvPr>
            <p:cNvSpPr txBox="1"/>
            <p:nvPr/>
          </p:nvSpPr>
          <p:spPr>
            <a:xfrm>
              <a:off x="2141664" y="217490"/>
              <a:ext cx="3736258" cy="646331"/>
            </a:xfrm>
            <a:prstGeom prst="rect">
              <a:avLst/>
            </a:prstGeom>
            <a:noFill/>
          </p:spPr>
          <p:txBody>
            <a:bodyPr wrap="square" rtlCol="0">
              <a:spAutoFit/>
            </a:bodyPr>
            <a:lstStyle/>
            <a:p>
              <a:r>
                <a:rPr lang="en-IN" b="1" dirty="0">
                  <a:solidFill>
                    <a:schemeClr val="accent1">
                      <a:lumMod val="75000"/>
                    </a:schemeClr>
                  </a:solidFill>
                </a:rPr>
                <a:t>Ina: </a:t>
              </a:r>
              <a:r>
                <a:rPr lang="en-IN"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 in the mood for either Italian or Japanese food.</a:t>
              </a:r>
              <a:endParaRPr lang="en-IN" b="1" dirty="0">
                <a:solidFill>
                  <a:schemeClr val="accent1">
                    <a:lumMod val="75000"/>
                  </a:schemeClr>
                </a:solidFill>
              </a:endParaRPr>
            </a:p>
          </p:txBody>
        </p:sp>
      </p:grpSp>
      <p:grpSp>
        <p:nvGrpSpPr>
          <p:cNvPr id="22" name="Group 21">
            <a:extLst>
              <a:ext uri="{FF2B5EF4-FFF2-40B4-BE49-F238E27FC236}">
                <a16:creationId xmlns:a16="http://schemas.microsoft.com/office/drawing/2014/main" id="{52C85BA3-8954-4DDA-44A4-3110C3C0923E}"/>
              </a:ext>
            </a:extLst>
          </p:cNvPr>
          <p:cNvGrpSpPr/>
          <p:nvPr/>
        </p:nvGrpSpPr>
        <p:grpSpPr>
          <a:xfrm>
            <a:off x="2063890" y="1087050"/>
            <a:ext cx="3519064" cy="836118"/>
            <a:chOff x="2063890" y="1087050"/>
            <a:chExt cx="3519064" cy="836118"/>
          </a:xfrm>
        </p:grpSpPr>
        <p:sp>
          <p:nvSpPr>
            <p:cNvPr id="5" name="Scroll: Horizontal 4">
              <a:extLst>
                <a:ext uri="{FF2B5EF4-FFF2-40B4-BE49-F238E27FC236}">
                  <a16:creationId xmlns:a16="http://schemas.microsoft.com/office/drawing/2014/main" id="{28E44608-E983-C0E6-1A46-C2CAC5A862E7}"/>
                </a:ext>
              </a:extLst>
            </p:cNvPr>
            <p:cNvSpPr/>
            <p:nvPr/>
          </p:nvSpPr>
          <p:spPr>
            <a:xfrm>
              <a:off x="2063890" y="1087050"/>
              <a:ext cx="3519064" cy="83611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5E788866-FDEA-ED90-E529-CA94B69C2A25}"/>
                </a:ext>
              </a:extLst>
            </p:cNvPr>
            <p:cNvSpPr txBox="1"/>
            <p:nvPr/>
          </p:nvSpPr>
          <p:spPr>
            <a:xfrm>
              <a:off x="2141664" y="1181943"/>
              <a:ext cx="3441290" cy="646331"/>
            </a:xfrm>
            <a:prstGeom prst="rect">
              <a:avLst/>
            </a:prstGeom>
            <a:noFill/>
          </p:spPr>
          <p:txBody>
            <a:bodyPr wrap="square" rtlCol="0">
              <a:spAutoFit/>
            </a:bodyPr>
            <a:lstStyle/>
            <a:p>
              <a:r>
                <a:rPr lang="en-IN" b="1" dirty="0">
                  <a:solidFill>
                    <a:schemeClr val="accent1">
                      <a:lumMod val="75000"/>
                    </a:schemeClr>
                  </a:solidFill>
                </a:rPr>
                <a:t>Ina: And I also want it’s rating to be above 4.</a:t>
              </a:r>
            </a:p>
          </p:txBody>
        </p:sp>
      </p:grpSp>
      <p:grpSp>
        <p:nvGrpSpPr>
          <p:cNvPr id="23" name="Group 22">
            <a:extLst>
              <a:ext uri="{FF2B5EF4-FFF2-40B4-BE49-F238E27FC236}">
                <a16:creationId xmlns:a16="http://schemas.microsoft.com/office/drawing/2014/main" id="{BF1B181B-C81C-E642-3F30-643D1EC37D44}"/>
              </a:ext>
            </a:extLst>
          </p:cNvPr>
          <p:cNvGrpSpPr/>
          <p:nvPr/>
        </p:nvGrpSpPr>
        <p:grpSpPr>
          <a:xfrm>
            <a:off x="6512981" y="1582154"/>
            <a:ext cx="4286865" cy="1187245"/>
            <a:chOff x="6512981" y="1582154"/>
            <a:chExt cx="4286865" cy="1187245"/>
          </a:xfrm>
        </p:grpSpPr>
        <p:sp>
          <p:nvSpPr>
            <p:cNvPr id="8" name="Scroll: Horizontal 7">
              <a:extLst>
                <a:ext uri="{FF2B5EF4-FFF2-40B4-BE49-F238E27FC236}">
                  <a16:creationId xmlns:a16="http://schemas.microsoft.com/office/drawing/2014/main" id="{AD120459-534E-BA37-316C-DD32CBA757D2}"/>
                </a:ext>
              </a:extLst>
            </p:cNvPr>
            <p:cNvSpPr/>
            <p:nvPr/>
          </p:nvSpPr>
          <p:spPr>
            <a:xfrm>
              <a:off x="6512981" y="1582154"/>
              <a:ext cx="4286865" cy="118724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TextBox 8">
              <a:extLst>
                <a:ext uri="{FF2B5EF4-FFF2-40B4-BE49-F238E27FC236}">
                  <a16:creationId xmlns:a16="http://schemas.microsoft.com/office/drawing/2014/main" id="{10E968AB-16BC-3071-2092-5F24A4F5C6CE}"/>
                </a:ext>
              </a:extLst>
            </p:cNvPr>
            <p:cNvSpPr txBox="1"/>
            <p:nvPr/>
          </p:nvSpPr>
          <p:spPr>
            <a:xfrm>
              <a:off x="6660464" y="1714111"/>
              <a:ext cx="3991897" cy="923330"/>
            </a:xfrm>
            <a:prstGeom prst="rect">
              <a:avLst/>
            </a:prstGeom>
            <a:noFill/>
          </p:spPr>
          <p:txBody>
            <a:bodyPr wrap="square" rtlCol="0">
              <a:spAutoFit/>
            </a:bodyPr>
            <a:lstStyle/>
            <a:p>
              <a:r>
                <a:rPr lang="en-IN" b="1" dirty="0">
                  <a:solidFill>
                    <a:schemeClr val="accent1">
                      <a:lumMod val="75000"/>
                    </a:schemeClr>
                  </a:solidFill>
                </a:rPr>
                <a:t>Nicol: So basically you want </a:t>
              </a:r>
              <a:r>
                <a:rPr lang="en-IN"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Italian or Japanese restaurants with a rating above 4.0</a:t>
              </a:r>
              <a:endParaRPr lang="en-IN" b="1" dirty="0">
                <a:solidFill>
                  <a:schemeClr val="accent1">
                    <a:lumMod val="75000"/>
                  </a:schemeClr>
                </a:solidFill>
              </a:endParaRPr>
            </a:p>
          </p:txBody>
        </p:sp>
      </p:grpSp>
      <p:grpSp>
        <p:nvGrpSpPr>
          <p:cNvPr id="24" name="Group 23">
            <a:extLst>
              <a:ext uri="{FF2B5EF4-FFF2-40B4-BE49-F238E27FC236}">
                <a16:creationId xmlns:a16="http://schemas.microsoft.com/office/drawing/2014/main" id="{90A983B7-CA76-512A-ACCC-DF86D9628DEB}"/>
              </a:ext>
            </a:extLst>
          </p:cNvPr>
          <p:cNvGrpSpPr/>
          <p:nvPr/>
        </p:nvGrpSpPr>
        <p:grpSpPr>
          <a:xfrm>
            <a:off x="2405365" y="2733766"/>
            <a:ext cx="3057836" cy="584460"/>
            <a:chOff x="2405365" y="2733766"/>
            <a:chExt cx="3057836" cy="584460"/>
          </a:xfrm>
        </p:grpSpPr>
        <p:sp>
          <p:nvSpPr>
            <p:cNvPr id="10" name="Scroll: Horizontal 9">
              <a:extLst>
                <a:ext uri="{FF2B5EF4-FFF2-40B4-BE49-F238E27FC236}">
                  <a16:creationId xmlns:a16="http://schemas.microsoft.com/office/drawing/2014/main" id="{6D53DAC8-1184-8223-6910-E3FC1DC6EAD2}"/>
                </a:ext>
              </a:extLst>
            </p:cNvPr>
            <p:cNvSpPr/>
            <p:nvPr/>
          </p:nvSpPr>
          <p:spPr>
            <a:xfrm>
              <a:off x="2405365" y="2733766"/>
              <a:ext cx="2695807" cy="58446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1" name="TextBox 10">
              <a:extLst>
                <a:ext uri="{FF2B5EF4-FFF2-40B4-BE49-F238E27FC236}">
                  <a16:creationId xmlns:a16="http://schemas.microsoft.com/office/drawing/2014/main" id="{B7B10F80-E043-EB5B-F7E3-43BDF3C81CFC}"/>
                </a:ext>
              </a:extLst>
            </p:cNvPr>
            <p:cNvSpPr txBox="1"/>
            <p:nvPr/>
          </p:nvSpPr>
          <p:spPr>
            <a:xfrm>
              <a:off x="2529653" y="2841330"/>
              <a:ext cx="2933548" cy="369332"/>
            </a:xfrm>
            <a:prstGeom prst="rect">
              <a:avLst/>
            </a:prstGeom>
            <a:noFill/>
          </p:spPr>
          <p:txBody>
            <a:bodyPr wrap="square" rtlCol="0">
              <a:spAutoFit/>
            </a:bodyPr>
            <a:lstStyle/>
            <a:p>
              <a:r>
                <a:rPr lang="en-IN" b="1" dirty="0">
                  <a:solidFill>
                    <a:schemeClr val="accent1">
                      <a:lumMod val="75000"/>
                    </a:schemeClr>
                  </a:solidFill>
                </a:rPr>
                <a:t>Ina: Yes! You’re right..</a:t>
              </a:r>
            </a:p>
          </p:txBody>
        </p:sp>
      </p:grpSp>
      <p:grpSp>
        <p:nvGrpSpPr>
          <p:cNvPr id="26" name="Group 25">
            <a:extLst>
              <a:ext uri="{FF2B5EF4-FFF2-40B4-BE49-F238E27FC236}">
                <a16:creationId xmlns:a16="http://schemas.microsoft.com/office/drawing/2014/main" id="{E97ADA0B-E7C9-8A67-52B6-25A2DEF63EC1}"/>
              </a:ext>
            </a:extLst>
          </p:cNvPr>
          <p:cNvGrpSpPr/>
          <p:nvPr/>
        </p:nvGrpSpPr>
        <p:grpSpPr>
          <a:xfrm>
            <a:off x="6512981" y="3111395"/>
            <a:ext cx="4371329" cy="1187245"/>
            <a:chOff x="6512981" y="3111395"/>
            <a:chExt cx="4371329" cy="1187245"/>
          </a:xfrm>
        </p:grpSpPr>
        <p:sp>
          <p:nvSpPr>
            <p:cNvPr id="12" name="Scroll: Horizontal 11">
              <a:extLst>
                <a:ext uri="{FF2B5EF4-FFF2-40B4-BE49-F238E27FC236}">
                  <a16:creationId xmlns:a16="http://schemas.microsoft.com/office/drawing/2014/main" id="{A3CA9D76-6510-B902-BF9B-096B405E16D1}"/>
                </a:ext>
              </a:extLst>
            </p:cNvPr>
            <p:cNvSpPr/>
            <p:nvPr/>
          </p:nvSpPr>
          <p:spPr>
            <a:xfrm>
              <a:off x="6512981" y="3111395"/>
              <a:ext cx="4371329" cy="118724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TextBox 12">
              <a:extLst>
                <a:ext uri="{FF2B5EF4-FFF2-40B4-BE49-F238E27FC236}">
                  <a16:creationId xmlns:a16="http://schemas.microsoft.com/office/drawing/2014/main" id="{9B4AE996-B7DB-8E16-B262-A756ABAB052A}"/>
                </a:ext>
              </a:extLst>
            </p:cNvPr>
            <p:cNvSpPr txBox="1"/>
            <p:nvPr/>
          </p:nvSpPr>
          <p:spPr>
            <a:xfrm>
              <a:off x="6680128" y="3232610"/>
              <a:ext cx="3972233" cy="923330"/>
            </a:xfrm>
            <a:prstGeom prst="rect">
              <a:avLst/>
            </a:prstGeom>
            <a:noFill/>
          </p:spPr>
          <p:txBody>
            <a:bodyPr wrap="square" rtlCol="0">
              <a:spAutoFit/>
            </a:bodyPr>
            <a:lstStyle/>
            <a:p>
              <a:r>
                <a:rPr lang="en-IN" b="1" dirty="0">
                  <a:solidFill>
                    <a:schemeClr val="accent1">
                      <a:lumMod val="75000"/>
                    </a:schemeClr>
                  </a:solidFill>
                </a:rPr>
                <a:t>Nicol: You can use ‘OR’ with where when you want either one of the option and ‘AND’ when you want both option..</a:t>
              </a:r>
            </a:p>
          </p:txBody>
        </p:sp>
      </p:grpSp>
      <p:sp>
        <p:nvSpPr>
          <p:cNvPr id="15" name="TextBox 14">
            <a:extLst>
              <a:ext uri="{FF2B5EF4-FFF2-40B4-BE49-F238E27FC236}">
                <a16:creationId xmlns:a16="http://schemas.microsoft.com/office/drawing/2014/main" id="{0EE312CD-D994-B705-9A5C-F90EB7B3DE2E}"/>
              </a:ext>
            </a:extLst>
          </p:cNvPr>
          <p:cNvSpPr txBox="1"/>
          <p:nvPr/>
        </p:nvSpPr>
        <p:spPr>
          <a:xfrm>
            <a:off x="6680128" y="4749563"/>
            <a:ext cx="3348775" cy="369332"/>
          </a:xfrm>
          <a:prstGeom prst="rect">
            <a:avLst/>
          </a:prstGeom>
          <a:noFill/>
        </p:spPr>
        <p:txBody>
          <a:bodyPr wrap="square" rtlCol="0">
            <a:spAutoFit/>
          </a:bodyPr>
          <a:lstStyle/>
          <a:p>
            <a:endParaRPr lang="en-IN" b="1" dirty="0"/>
          </a:p>
        </p:txBody>
      </p:sp>
      <p:grpSp>
        <p:nvGrpSpPr>
          <p:cNvPr id="27" name="Group 26">
            <a:extLst>
              <a:ext uri="{FF2B5EF4-FFF2-40B4-BE49-F238E27FC236}">
                <a16:creationId xmlns:a16="http://schemas.microsoft.com/office/drawing/2014/main" id="{50EE0CF6-CC10-0E73-13A2-1C13236A2135}"/>
              </a:ext>
            </a:extLst>
          </p:cNvPr>
          <p:cNvGrpSpPr/>
          <p:nvPr/>
        </p:nvGrpSpPr>
        <p:grpSpPr>
          <a:xfrm>
            <a:off x="2187916" y="4175581"/>
            <a:ext cx="3692903" cy="953729"/>
            <a:chOff x="2187916" y="4175581"/>
            <a:chExt cx="3692903" cy="953729"/>
          </a:xfrm>
        </p:grpSpPr>
        <p:sp>
          <p:nvSpPr>
            <p:cNvPr id="14" name="Scroll: Horizontal 13">
              <a:extLst>
                <a:ext uri="{FF2B5EF4-FFF2-40B4-BE49-F238E27FC236}">
                  <a16:creationId xmlns:a16="http://schemas.microsoft.com/office/drawing/2014/main" id="{4BD46676-135F-AC7F-005B-9586BD88647B}"/>
                </a:ext>
              </a:extLst>
            </p:cNvPr>
            <p:cNvSpPr/>
            <p:nvPr/>
          </p:nvSpPr>
          <p:spPr>
            <a:xfrm>
              <a:off x="2187916" y="4175581"/>
              <a:ext cx="3692903" cy="95372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TextBox 15">
              <a:extLst>
                <a:ext uri="{FF2B5EF4-FFF2-40B4-BE49-F238E27FC236}">
                  <a16:creationId xmlns:a16="http://schemas.microsoft.com/office/drawing/2014/main" id="{ADE11D44-9AA8-881A-5A19-83BB659AAA69}"/>
                </a:ext>
              </a:extLst>
            </p:cNvPr>
            <p:cNvSpPr txBox="1"/>
            <p:nvPr/>
          </p:nvSpPr>
          <p:spPr>
            <a:xfrm>
              <a:off x="2322039" y="4329279"/>
              <a:ext cx="3348775" cy="646331"/>
            </a:xfrm>
            <a:prstGeom prst="rect">
              <a:avLst/>
            </a:prstGeom>
            <a:noFill/>
          </p:spPr>
          <p:txBody>
            <a:bodyPr wrap="square" rtlCol="0">
              <a:spAutoFit/>
            </a:bodyPr>
            <a:lstStyle/>
            <a:p>
              <a:r>
                <a:rPr lang="en-IN" b="1" dirty="0">
                  <a:solidFill>
                    <a:schemeClr val="accent1">
                      <a:lumMod val="75000"/>
                    </a:schemeClr>
                  </a:solidFill>
                </a:rPr>
                <a:t>Ina: where (rating = 4 OR 5) AND price &lt; 500; Like this?</a:t>
              </a:r>
            </a:p>
          </p:txBody>
        </p:sp>
      </p:grpSp>
      <p:grpSp>
        <p:nvGrpSpPr>
          <p:cNvPr id="28" name="Group 27">
            <a:extLst>
              <a:ext uri="{FF2B5EF4-FFF2-40B4-BE49-F238E27FC236}">
                <a16:creationId xmlns:a16="http://schemas.microsoft.com/office/drawing/2014/main" id="{B7238986-F8CC-E1AB-F59B-ED5584C1FB31}"/>
              </a:ext>
            </a:extLst>
          </p:cNvPr>
          <p:cNvGrpSpPr/>
          <p:nvPr/>
        </p:nvGrpSpPr>
        <p:grpSpPr>
          <a:xfrm>
            <a:off x="6467844" y="5322647"/>
            <a:ext cx="3279948" cy="1019812"/>
            <a:chOff x="6467844" y="5322647"/>
            <a:chExt cx="3279948" cy="1019812"/>
          </a:xfrm>
        </p:grpSpPr>
        <p:sp>
          <p:nvSpPr>
            <p:cNvPr id="17" name="Scroll: Horizontal 16">
              <a:extLst>
                <a:ext uri="{FF2B5EF4-FFF2-40B4-BE49-F238E27FC236}">
                  <a16:creationId xmlns:a16="http://schemas.microsoft.com/office/drawing/2014/main" id="{55651ADE-AB42-5D3C-2DB1-3BEB3729D29B}"/>
                </a:ext>
              </a:extLst>
            </p:cNvPr>
            <p:cNvSpPr/>
            <p:nvPr/>
          </p:nvSpPr>
          <p:spPr>
            <a:xfrm>
              <a:off x="6467844" y="5322647"/>
              <a:ext cx="3279948" cy="101981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8F831F87-9DD6-4F2A-C065-18559074D687}"/>
                </a:ext>
              </a:extLst>
            </p:cNvPr>
            <p:cNvSpPr txBox="1"/>
            <p:nvPr/>
          </p:nvSpPr>
          <p:spPr>
            <a:xfrm>
              <a:off x="6625159" y="5503368"/>
              <a:ext cx="2965317" cy="646331"/>
            </a:xfrm>
            <a:prstGeom prst="rect">
              <a:avLst/>
            </a:prstGeom>
            <a:noFill/>
          </p:spPr>
          <p:txBody>
            <a:bodyPr wrap="square" rtlCol="0">
              <a:spAutoFit/>
            </a:bodyPr>
            <a:lstStyle/>
            <a:p>
              <a:r>
                <a:rPr lang="en-IN" b="1" dirty="0">
                  <a:solidFill>
                    <a:schemeClr val="accent1">
                      <a:lumMod val="75000"/>
                    </a:schemeClr>
                  </a:solidFill>
                </a:rPr>
                <a:t>Nicol: You can’t write rating = 4 OR 5 Ina.</a:t>
              </a:r>
            </a:p>
          </p:txBody>
        </p:sp>
      </p:grpSp>
      <p:grpSp>
        <p:nvGrpSpPr>
          <p:cNvPr id="29" name="Group 28">
            <a:extLst>
              <a:ext uri="{FF2B5EF4-FFF2-40B4-BE49-F238E27FC236}">
                <a16:creationId xmlns:a16="http://schemas.microsoft.com/office/drawing/2014/main" id="{2E379CBB-0AFD-47EC-1C15-ED68C2755C7F}"/>
              </a:ext>
            </a:extLst>
          </p:cNvPr>
          <p:cNvGrpSpPr/>
          <p:nvPr/>
        </p:nvGrpSpPr>
        <p:grpSpPr>
          <a:xfrm>
            <a:off x="2128296" y="6277797"/>
            <a:ext cx="3736258" cy="646331"/>
            <a:chOff x="2128296" y="6277797"/>
            <a:chExt cx="3736258" cy="646331"/>
          </a:xfrm>
        </p:grpSpPr>
        <p:sp>
          <p:nvSpPr>
            <p:cNvPr id="19" name="Scroll: Horizontal 18">
              <a:extLst>
                <a:ext uri="{FF2B5EF4-FFF2-40B4-BE49-F238E27FC236}">
                  <a16:creationId xmlns:a16="http://schemas.microsoft.com/office/drawing/2014/main" id="{557C0A08-F7A9-00DD-3A33-2EA92674CB34}"/>
                </a:ext>
              </a:extLst>
            </p:cNvPr>
            <p:cNvSpPr/>
            <p:nvPr/>
          </p:nvSpPr>
          <p:spPr>
            <a:xfrm>
              <a:off x="2128296" y="6277797"/>
              <a:ext cx="3736258" cy="64633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0" name="TextBox 19">
              <a:extLst>
                <a:ext uri="{FF2B5EF4-FFF2-40B4-BE49-F238E27FC236}">
                  <a16:creationId xmlns:a16="http://schemas.microsoft.com/office/drawing/2014/main" id="{C9558FB0-C1A8-1A0C-8AE4-B36D468739C6}"/>
                </a:ext>
              </a:extLst>
            </p:cNvPr>
            <p:cNvSpPr txBox="1"/>
            <p:nvPr/>
          </p:nvSpPr>
          <p:spPr>
            <a:xfrm>
              <a:off x="2217211" y="6439499"/>
              <a:ext cx="3478993" cy="380974"/>
            </a:xfrm>
            <a:prstGeom prst="rect">
              <a:avLst/>
            </a:prstGeom>
            <a:noFill/>
          </p:spPr>
          <p:txBody>
            <a:bodyPr wrap="square" rtlCol="0">
              <a:spAutoFit/>
            </a:bodyPr>
            <a:lstStyle/>
            <a:p>
              <a:r>
                <a:rPr lang="en-IN" b="1" dirty="0">
                  <a:solidFill>
                    <a:schemeClr val="accent1">
                      <a:lumMod val="75000"/>
                    </a:schemeClr>
                  </a:solidFill>
                </a:rPr>
                <a:t>Ina: And why so?</a:t>
              </a:r>
            </a:p>
          </p:txBody>
        </p:sp>
      </p:grpSp>
    </p:spTree>
    <p:extLst>
      <p:ext uri="{BB962C8B-B14F-4D97-AF65-F5344CB8AC3E}">
        <p14:creationId xmlns:p14="http://schemas.microsoft.com/office/powerpoint/2010/main" val="1214773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8657-21FF-EC7D-708F-4D91FBD3318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E225C9-45F7-A1BD-045F-0938039F12A8}"/>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BBD8BCF3-73F2-46EA-03A1-EEB109EC2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pic>
        <p:nvPicPr>
          <p:cNvPr id="25" name="Picture 24">
            <a:extLst>
              <a:ext uri="{FF2B5EF4-FFF2-40B4-BE49-F238E27FC236}">
                <a16:creationId xmlns:a16="http://schemas.microsoft.com/office/drawing/2014/main" id="{9B4DFCEC-E656-872B-8F18-75F192DF3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231" y="3705018"/>
            <a:ext cx="4701578" cy="3206234"/>
          </a:xfrm>
          <a:prstGeom prst="rect">
            <a:avLst/>
          </a:prstGeom>
        </p:spPr>
      </p:pic>
      <p:grpSp>
        <p:nvGrpSpPr>
          <p:cNvPr id="15" name="Group 14">
            <a:extLst>
              <a:ext uri="{FF2B5EF4-FFF2-40B4-BE49-F238E27FC236}">
                <a16:creationId xmlns:a16="http://schemas.microsoft.com/office/drawing/2014/main" id="{272DEC96-D016-6D46-B537-52B9CADBC0BD}"/>
              </a:ext>
            </a:extLst>
          </p:cNvPr>
          <p:cNvGrpSpPr/>
          <p:nvPr/>
        </p:nvGrpSpPr>
        <p:grpSpPr>
          <a:xfrm>
            <a:off x="6642725" y="68541"/>
            <a:ext cx="4265130" cy="1431750"/>
            <a:chOff x="6642725" y="68541"/>
            <a:chExt cx="4265130" cy="1431750"/>
          </a:xfrm>
        </p:grpSpPr>
        <p:sp>
          <p:nvSpPr>
            <p:cNvPr id="2" name="Scroll: Horizontal 1">
              <a:extLst>
                <a:ext uri="{FF2B5EF4-FFF2-40B4-BE49-F238E27FC236}">
                  <a16:creationId xmlns:a16="http://schemas.microsoft.com/office/drawing/2014/main" id="{04B9F8DD-A1F5-8A61-B2C2-0FF360C0C9E4}"/>
                </a:ext>
              </a:extLst>
            </p:cNvPr>
            <p:cNvSpPr/>
            <p:nvPr/>
          </p:nvSpPr>
          <p:spPr>
            <a:xfrm>
              <a:off x="6642725" y="68541"/>
              <a:ext cx="4265130" cy="143175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CAA31A84-B1FD-22E5-E81C-6F2CD3665A4B}"/>
                </a:ext>
              </a:extLst>
            </p:cNvPr>
            <p:cNvSpPr txBox="1"/>
            <p:nvPr/>
          </p:nvSpPr>
          <p:spPr>
            <a:xfrm>
              <a:off x="6829538" y="322751"/>
              <a:ext cx="3988015" cy="923330"/>
            </a:xfrm>
            <a:prstGeom prst="rect">
              <a:avLst/>
            </a:prstGeom>
            <a:noFill/>
          </p:spPr>
          <p:txBody>
            <a:bodyPr wrap="square" rtlCol="0">
              <a:spAutoFit/>
            </a:bodyPr>
            <a:lstStyle/>
            <a:p>
              <a:r>
                <a:rPr lang="en-US" b="1" dirty="0">
                  <a:solidFill>
                    <a:schemeClr val="accent1">
                      <a:lumMod val="75000"/>
                    </a:schemeClr>
                  </a:solidFill>
                </a:rPr>
                <a:t>Nicol: Because the OR operator needs two complete conditions on either side to evaluate properly.</a:t>
              </a:r>
              <a:endParaRPr lang="en-IN" b="1" dirty="0">
                <a:solidFill>
                  <a:schemeClr val="accent1">
                    <a:lumMod val="75000"/>
                  </a:schemeClr>
                </a:solidFill>
              </a:endParaRPr>
            </a:p>
          </p:txBody>
        </p:sp>
      </p:grpSp>
      <p:grpSp>
        <p:nvGrpSpPr>
          <p:cNvPr id="16" name="Group 15">
            <a:extLst>
              <a:ext uri="{FF2B5EF4-FFF2-40B4-BE49-F238E27FC236}">
                <a16:creationId xmlns:a16="http://schemas.microsoft.com/office/drawing/2014/main" id="{6B6C0C4C-5F7C-9699-8CA0-54E1D9C6A512}"/>
              </a:ext>
            </a:extLst>
          </p:cNvPr>
          <p:cNvGrpSpPr/>
          <p:nvPr/>
        </p:nvGrpSpPr>
        <p:grpSpPr>
          <a:xfrm>
            <a:off x="6608365" y="1573020"/>
            <a:ext cx="4761089" cy="1431750"/>
            <a:chOff x="6608365" y="1573020"/>
            <a:chExt cx="4761089" cy="1431750"/>
          </a:xfrm>
        </p:grpSpPr>
        <p:sp>
          <p:nvSpPr>
            <p:cNvPr id="6" name="Scroll: Horizontal 5">
              <a:extLst>
                <a:ext uri="{FF2B5EF4-FFF2-40B4-BE49-F238E27FC236}">
                  <a16:creationId xmlns:a16="http://schemas.microsoft.com/office/drawing/2014/main" id="{91D14478-727A-29FF-1824-6473BD714A51}"/>
                </a:ext>
              </a:extLst>
            </p:cNvPr>
            <p:cNvSpPr/>
            <p:nvPr/>
          </p:nvSpPr>
          <p:spPr>
            <a:xfrm>
              <a:off x="6608365" y="1573020"/>
              <a:ext cx="4701578" cy="143175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TextBox 7">
              <a:extLst>
                <a:ext uri="{FF2B5EF4-FFF2-40B4-BE49-F238E27FC236}">
                  <a16:creationId xmlns:a16="http://schemas.microsoft.com/office/drawing/2014/main" id="{2355E358-1C1C-11FD-232A-95BF750B84F9}"/>
                </a:ext>
              </a:extLst>
            </p:cNvPr>
            <p:cNvSpPr txBox="1"/>
            <p:nvPr/>
          </p:nvSpPr>
          <p:spPr>
            <a:xfrm>
              <a:off x="6829538" y="1787701"/>
              <a:ext cx="4539916" cy="923330"/>
            </a:xfrm>
            <a:prstGeom prst="rect">
              <a:avLst/>
            </a:prstGeom>
            <a:noFill/>
          </p:spPr>
          <p:txBody>
            <a:bodyPr wrap="square" rtlCol="0">
              <a:spAutoFit/>
            </a:bodyPr>
            <a:lstStyle/>
            <a:p>
              <a:r>
                <a:rPr lang="en-US" b="1" dirty="0">
                  <a:solidFill>
                    <a:schemeClr val="accent1">
                      <a:lumMod val="75000"/>
                    </a:schemeClr>
                  </a:solidFill>
                </a:rPr>
                <a:t>Nicol: You can also use the IN operator, like..</a:t>
              </a:r>
            </a:p>
            <a:p>
              <a:r>
                <a:rPr lang="en-US" b="1" dirty="0">
                  <a:solidFill>
                    <a:schemeClr val="accent1">
                      <a:lumMod val="75000"/>
                    </a:schemeClr>
                  </a:solidFill>
                </a:rPr>
                <a:t>Select * from restaurants where rating IN (4,5);</a:t>
              </a:r>
              <a:endParaRPr lang="en-IN" b="1" dirty="0">
                <a:solidFill>
                  <a:schemeClr val="accent1">
                    <a:lumMod val="75000"/>
                  </a:schemeClr>
                </a:solidFill>
              </a:endParaRPr>
            </a:p>
          </p:txBody>
        </p:sp>
      </p:grpSp>
      <p:grpSp>
        <p:nvGrpSpPr>
          <p:cNvPr id="17" name="Group 16">
            <a:extLst>
              <a:ext uri="{FF2B5EF4-FFF2-40B4-BE49-F238E27FC236}">
                <a16:creationId xmlns:a16="http://schemas.microsoft.com/office/drawing/2014/main" id="{7F254E21-C78A-DC5B-D0BE-F8C5154D4E8F}"/>
              </a:ext>
            </a:extLst>
          </p:cNvPr>
          <p:cNvGrpSpPr/>
          <p:nvPr/>
        </p:nvGrpSpPr>
        <p:grpSpPr>
          <a:xfrm>
            <a:off x="6642725" y="3219451"/>
            <a:ext cx="3494332" cy="633780"/>
            <a:chOff x="6642725" y="3219451"/>
            <a:chExt cx="3494332" cy="633780"/>
          </a:xfrm>
        </p:grpSpPr>
        <p:sp>
          <p:nvSpPr>
            <p:cNvPr id="9" name="Scroll: Horizontal 8">
              <a:extLst>
                <a:ext uri="{FF2B5EF4-FFF2-40B4-BE49-F238E27FC236}">
                  <a16:creationId xmlns:a16="http://schemas.microsoft.com/office/drawing/2014/main" id="{9C27AD41-8A08-DB96-3F59-C242C968CC17}"/>
                </a:ext>
              </a:extLst>
            </p:cNvPr>
            <p:cNvSpPr/>
            <p:nvPr/>
          </p:nvSpPr>
          <p:spPr>
            <a:xfrm>
              <a:off x="6642725" y="3219451"/>
              <a:ext cx="2943727" cy="63378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0" name="TextBox 9">
              <a:extLst>
                <a:ext uri="{FF2B5EF4-FFF2-40B4-BE49-F238E27FC236}">
                  <a16:creationId xmlns:a16="http://schemas.microsoft.com/office/drawing/2014/main" id="{7C2FC208-BD23-FED3-431E-C18BD3FF78AA}"/>
                </a:ext>
              </a:extLst>
            </p:cNvPr>
            <p:cNvSpPr txBox="1"/>
            <p:nvPr/>
          </p:nvSpPr>
          <p:spPr>
            <a:xfrm>
              <a:off x="6741046" y="3325859"/>
              <a:ext cx="3396011" cy="369332"/>
            </a:xfrm>
            <a:prstGeom prst="rect">
              <a:avLst/>
            </a:prstGeom>
            <a:noFill/>
          </p:spPr>
          <p:txBody>
            <a:bodyPr wrap="square" rtlCol="0">
              <a:spAutoFit/>
            </a:bodyPr>
            <a:lstStyle/>
            <a:p>
              <a:r>
                <a:rPr lang="en-US" b="1" dirty="0">
                  <a:solidFill>
                    <a:schemeClr val="accent1">
                      <a:lumMod val="75000"/>
                    </a:schemeClr>
                  </a:solidFill>
                </a:rPr>
                <a:t>Nicol: Now you try yourself..</a:t>
              </a:r>
              <a:endParaRPr lang="en-IN" b="1" dirty="0">
                <a:solidFill>
                  <a:schemeClr val="accent1">
                    <a:lumMod val="75000"/>
                  </a:schemeClr>
                </a:solidFill>
              </a:endParaRPr>
            </a:p>
          </p:txBody>
        </p:sp>
      </p:grpSp>
      <p:grpSp>
        <p:nvGrpSpPr>
          <p:cNvPr id="18" name="Group 17">
            <a:extLst>
              <a:ext uri="{FF2B5EF4-FFF2-40B4-BE49-F238E27FC236}">
                <a16:creationId xmlns:a16="http://schemas.microsoft.com/office/drawing/2014/main" id="{38948D52-9451-1B13-F86E-9C74B0F00E1E}"/>
              </a:ext>
            </a:extLst>
          </p:cNvPr>
          <p:cNvGrpSpPr/>
          <p:nvPr/>
        </p:nvGrpSpPr>
        <p:grpSpPr>
          <a:xfrm>
            <a:off x="1637150" y="3891276"/>
            <a:ext cx="5542336" cy="2081490"/>
            <a:chOff x="1637150" y="3891276"/>
            <a:chExt cx="5542336" cy="2081490"/>
          </a:xfrm>
        </p:grpSpPr>
        <p:sp>
          <p:nvSpPr>
            <p:cNvPr id="11" name="Scroll: Horizontal 10">
              <a:extLst>
                <a:ext uri="{FF2B5EF4-FFF2-40B4-BE49-F238E27FC236}">
                  <a16:creationId xmlns:a16="http://schemas.microsoft.com/office/drawing/2014/main" id="{5924FC1B-34AE-8012-208B-3E8E5D0AB1D4}"/>
                </a:ext>
              </a:extLst>
            </p:cNvPr>
            <p:cNvSpPr/>
            <p:nvPr/>
          </p:nvSpPr>
          <p:spPr>
            <a:xfrm>
              <a:off x="1637150" y="3891276"/>
              <a:ext cx="5322786" cy="193112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TextBox 11">
              <a:extLst>
                <a:ext uri="{FF2B5EF4-FFF2-40B4-BE49-F238E27FC236}">
                  <a16:creationId xmlns:a16="http://schemas.microsoft.com/office/drawing/2014/main" id="{57DF768D-2A6C-F38D-F0A2-D9569A2521B3}"/>
                </a:ext>
              </a:extLst>
            </p:cNvPr>
            <p:cNvSpPr txBox="1"/>
            <p:nvPr/>
          </p:nvSpPr>
          <p:spPr>
            <a:xfrm>
              <a:off x="1856700" y="4129569"/>
              <a:ext cx="5322786" cy="1843197"/>
            </a:xfrm>
            <a:prstGeom prst="rect">
              <a:avLst/>
            </a:prstGeom>
            <a:noFill/>
          </p:spPr>
          <p:txBody>
            <a:bodyPr wrap="square" rtlCol="0">
              <a:spAutoFit/>
            </a:bodyPr>
            <a:lstStyle/>
            <a:p>
              <a:r>
                <a:rPr lang="en-US" b="1" dirty="0">
                  <a:solidFill>
                    <a:schemeClr val="accent1">
                      <a:lumMod val="75000"/>
                    </a:schemeClr>
                  </a:solidFill>
                </a:rPr>
                <a:t>Ina: Yup!</a:t>
              </a:r>
            </a:p>
            <a:p>
              <a:pPr>
                <a:lnSpc>
                  <a:spcPct val="107000"/>
                </a:lnSpc>
                <a:spcAft>
                  <a:spcPts val="800"/>
                </a:spcAft>
              </a:pP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Select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Rname,cuisine,rating</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from </a:t>
              </a:r>
              <a:r>
                <a:rPr lang="en-IN"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r</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estaurants </a:t>
              </a:r>
            </a:p>
            <a:p>
              <a:pPr>
                <a:lnSpc>
                  <a:spcPct val="107000"/>
                </a:lnSpc>
                <a:spcAft>
                  <a:spcPts val="800"/>
                </a:spcAft>
              </a:pPr>
              <a:r>
                <a:rPr lang="en-IN"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Where</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(cuisine = 'Italian' OR cuisine = 'Japanese’) </a:t>
              </a:r>
            </a:p>
            <a:p>
              <a:pPr>
                <a:lnSpc>
                  <a:spcPct val="107000"/>
                </a:lnSpc>
                <a:spcAft>
                  <a:spcPts val="800"/>
                </a:spcAft>
              </a:pP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rating &gt; 4.0;</a:t>
              </a:r>
            </a:p>
            <a:p>
              <a:endParaRPr lang="en-IN" b="1" dirty="0"/>
            </a:p>
          </p:txBody>
        </p:sp>
      </p:grpSp>
      <p:grpSp>
        <p:nvGrpSpPr>
          <p:cNvPr id="19" name="Group 18">
            <a:extLst>
              <a:ext uri="{FF2B5EF4-FFF2-40B4-BE49-F238E27FC236}">
                <a16:creationId xmlns:a16="http://schemas.microsoft.com/office/drawing/2014/main" id="{C68F89E9-67D6-4AD5-E9C6-CA6A0E8459F9}"/>
              </a:ext>
            </a:extLst>
          </p:cNvPr>
          <p:cNvGrpSpPr/>
          <p:nvPr/>
        </p:nvGrpSpPr>
        <p:grpSpPr>
          <a:xfrm>
            <a:off x="6741046" y="5822405"/>
            <a:ext cx="2572517" cy="779902"/>
            <a:chOff x="6741046" y="5822405"/>
            <a:chExt cx="2572517" cy="779902"/>
          </a:xfrm>
        </p:grpSpPr>
        <p:sp>
          <p:nvSpPr>
            <p:cNvPr id="13" name="Scroll: Horizontal 12">
              <a:extLst>
                <a:ext uri="{FF2B5EF4-FFF2-40B4-BE49-F238E27FC236}">
                  <a16:creationId xmlns:a16="http://schemas.microsoft.com/office/drawing/2014/main" id="{EB22DA4E-70CE-239E-2EB6-20C97F4489D5}"/>
                </a:ext>
              </a:extLst>
            </p:cNvPr>
            <p:cNvSpPr/>
            <p:nvPr/>
          </p:nvSpPr>
          <p:spPr>
            <a:xfrm>
              <a:off x="6741046" y="5822405"/>
              <a:ext cx="2572517" cy="77990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4" name="TextBox 13">
              <a:extLst>
                <a:ext uri="{FF2B5EF4-FFF2-40B4-BE49-F238E27FC236}">
                  <a16:creationId xmlns:a16="http://schemas.microsoft.com/office/drawing/2014/main" id="{8F5B9463-6112-5023-2456-A2D17ED16EE3}"/>
                </a:ext>
              </a:extLst>
            </p:cNvPr>
            <p:cNvSpPr txBox="1"/>
            <p:nvPr/>
          </p:nvSpPr>
          <p:spPr>
            <a:xfrm>
              <a:off x="6937692" y="6009219"/>
              <a:ext cx="2125070" cy="369332"/>
            </a:xfrm>
            <a:prstGeom prst="rect">
              <a:avLst/>
            </a:prstGeom>
            <a:noFill/>
          </p:spPr>
          <p:txBody>
            <a:bodyPr wrap="square" rtlCol="0">
              <a:spAutoFit/>
            </a:bodyPr>
            <a:lstStyle/>
            <a:p>
              <a:r>
                <a:rPr lang="en-US" b="1" dirty="0">
                  <a:solidFill>
                    <a:schemeClr val="accent1">
                      <a:lumMod val="75000"/>
                    </a:schemeClr>
                  </a:solidFill>
                </a:rPr>
                <a:t>Nicol: Good job Ina!</a:t>
              </a:r>
              <a:endParaRPr lang="en-IN" b="1" dirty="0">
                <a:solidFill>
                  <a:schemeClr val="accent1">
                    <a:lumMod val="75000"/>
                  </a:schemeClr>
                </a:solidFill>
              </a:endParaRPr>
            </a:p>
          </p:txBody>
        </p:sp>
      </p:grpSp>
    </p:spTree>
    <p:extLst>
      <p:ext uri="{BB962C8B-B14F-4D97-AF65-F5344CB8AC3E}">
        <p14:creationId xmlns:p14="http://schemas.microsoft.com/office/powerpoint/2010/main" val="429471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7198F-19BE-12A7-943D-D01B0521C26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EA0F9D-E2B2-D388-EF9F-F41FECB49828}"/>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7ACB8DE-ADC5-1A28-DA08-EA3A2C41A828}"/>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2B920214-05A6-1505-0729-B36E097957EA}"/>
              </a:ext>
            </a:extLst>
          </p:cNvPr>
          <p:cNvPicPr>
            <a:picLocks noChangeAspect="1"/>
          </p:cNvPicPr>
          <p:nvPr/>
        </p:nvPicPr>
        <p:blipFill>
          <a:blip r:embed="rId2">
            <a:alphaModFix amt="20000"/>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AF4D3CC-A2B6-CB41-03E5-72492096A959}"/>
              </a:ext>
            </a:extLst>
          </p:cNvPr>
          <p:cNvPicPr>
            <a:picLocks noChangeAspect="1"/>
          </p:cNvPicPr>
          <p:nvPr/>
        </p:nvPicPr>
        <p:blipFill>
          <a:blip r:embed="rId3">
            <a:alphaModFix/>
          </a:blip>
          <a:stretch>
            <a:fillRect/>
          </a:stretch>
        </p:blipFill>
        <p:spPr>
          <a:xfrm>
            <a:off x="3038167" y="2060092"/>
            <a:ext cx="6265388" cy="2737816"/>
          </a:xfrm>
          <a:prstGeom prst="rect">
            <a:avLst/>
          </a:prstGeom>
        </p:spPr>
      </p:pic>
    </p:spTree>
    <p:extLst>
      <p:ext uri="{BB962C8B-B14F-4D97-AF65-F5344CB8AC3E}">
        <p14:creationId xmlns:p14="http://schemas.microsoft.com/office/powerpoint/2010/main" val="3927283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676C3-ADD8-B255-10FE-306D17BB9ED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E4583A9-3C5C-C702-B114-F445E0B5A9DD}"/>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7869A882-AECB-F857-DD25-79BC619F4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89874" y="3033704"/>
            <a:ext cx="2572517" cy="4572009"/>
          </a:xfrm>
          <a:prstGeom prst="rect">
            <a:avLst/>
          </a:prstGeom>
        </p:spPr>
      </p:pic>
      <p:grpSp>
        <p:nvGrpSpPr>
          <p:cNvPr id="5" name="Group 4">
            <a:extLst>
              <a:ext uri="{FF2B5EF4-FFF2-40B4-BE49-F238E27FC236}">
                <a16:creationId xmlns:a16="http://schemas.microsoft.com/office/drawing/2014/main" id="{7B063116-3BEF-142A-D3D7-0149757A19B7}"/>
              </a:ext>
            </a:extLst>
          </p:cNvPr>
          <p:cNvGrpSpPr/>
          <p:nvPr/>
        </p:nvGrpSpPr>
        <p:grpSpPr>
          <a:xfrm>
            <a:off x="2601628" y="-80003"/>
            <a:ext cx="3087329" cy="1200328"/>
            <a:chOff x="1612489" y="294968"/>
            <a:chExt cx="3087329" cy="1200328"/>
          </a:xfrm>
        </p:grpSpPr>
        <p:sp>
          <p:nvSpPr>
            <p:cNvPr id="2" name="Scroll: Horizontal 1">
              <a:extLst>
                <a:ext uri="{FF2B5EF4-FFF2-40B4-BE49-F238E27FC236}">
                  <a16:creationId xmlns:a16="http://schemas.microsoft.com/office/drawing/2014/main" id="{63F458A2-8A66-134C-EF25-DDF9DB01C580}"/>
                </a:ext>
              </a:extLst>
            </p:cNvPr>
            <p:cNvSpPr/>
            <p:nvPr/>
          </p:nvSpPr>
          <p:spPr>
            <a:xfrm>
              <a:off x="1612489" y="294968"/>
              <a:ext cx="3087329" cy="120032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5EAB6F7B-3E02-40E1-D4E2-7068F30E932C}"/>
                </a:ext>
              </a:extLst>
            </p:cNvPr>
            <p:cNvSpPr txBox="1"/>
            <p:nvPr/>
          </p:nvSpPr>
          <p:spPr>
            <a:xfrm>
              <a:off x="1730477" y="433467"/>
              <a:ext cx="2969341" cy="923330"/>
            </a:xfrm>
            <a:prstGeom prst="rect">
              <a:avLst/>
            </a:prstGeom>
            <a:noFill/>
          </p:spPr>
          <p:txBody>
            <a:bodyPr wrap="square" rtlCol="0">
              <a:spAutoFit/>
            </a:bodyPr>
            <a:lstStyle/>
            <a:p>
              <a:r>
                <a:rPr lang="en-US" b="1" dirty="0">
                  <a:solidFill>
                    <a:schemeClr val="accent1">
                      <a:lumMod val="75000"/>
                    </a:schemeClr>
                  </a:solidFill>
                </a:rPr>
                <a:t>Ina: Well I think I’ll place my order now, how can I add myself in the customer’s list?</a:t>
              </a:r>
              <a:endParaRPr lang="en-IN" b="1" dirty="0">
                <a:solidFill>
                  <a:schemeClr val="accent1">
                    <a:lumMod val="75000"/>
                  </a:schemeClr>
                </a:solidFill>
              </a:endParaRPr>
            </a:p>
          </p:txBody>
        </p:sp>
      </p:grpSp>
      <p:grpSp>
        <p:nvGrpSpPr>
          <p:cNvPr id="9" name="Group 8">
            <a:extLst>
              <a:ext uri="{FF2B5EF4-FFF2-40B4-BE49-F238E27FC236}">
                <a16:creationId xmlns:a16="http://schemas.microsoft.com/office/drawing/2014/main" id="{82483208-6FD8-F819-7F2A-81A2C5A1F5D2}"/>
              </a:ext>
            </a:extLst>
          </p:cNvPr>
          <p:cNvGrpSpPr/>
          <p:nvPr/>
        </p:nvGrpSpPr>
        <p:grpSpPr>
          <a:xfrm>
            <a:off x="6579531" y="610050"/>
            <a:ext cx="4129548" cy="913607"/>
            <a:chOff x="6843252" y="1495296"/>
            <a:chExt cx="4129548" cy="913607"/>
          </a:xfrm>
        </p:grpSpPr>
        <p:sp>
          <p:nvSpPr>
            <p:cNvPr id="6" name="Scroll: Horizontal 5">
              <a:extLst>
                <a:ext uri="{FF2B5EF4-FFF2-40B4-BE49-F238E27FC236}">
                  <a16:creationId xmlns:a16="http://schemas.microsoft.com/office/drawing/2014/main" id="{1FA6319A-6953-C3D6-8823-A5F06411F760}"/>
                </a:ext>
              </a:extLst>
            </p:cNvPr>
            <p:cNvSpPr/>
            <p:nvPr/>
          </p:nvSpPr>
          <p:spPr>
            <a:xfrm>
              <a:off x="6843252" y="1495296"/>
              <a:ext cx="4129548" cy="91360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TextBox 7">
              <a:extLst>
                <a:ext uri="{FF2B5EF4-FFF2-40B4-BE49-F238E27FC236}">
                  <a16:creationId xmlns:a16="http://schemas.microsoft.com/office/drawing/2014/main" id="{97DAAE23-6E81-1913-1EB8-D0174DF7AAC6}"/>
                </a:ext>
              </a:extLst>
            </p:cNvPr>
            <p:cNvSpPr txBox="1"/>
            <p:nvPr/>
          </p:nvSpPr>
          <p:spPr>
            <a:xfrm>
              <a:off x="6954305" y="1628933"/>
              <a:ext cx="3962400" cy="646331"/>
            </a:xfrm>
            <a:prstGeom prst="rect">
              <a:avLst/>
            </a:prstGeom>
            <a:noFill/>
          </p:spPr>
          <p:txBody>
            <a:bodyPr wrap="square" rtlCol="0">
              <a:spAutoFit/>
            </a:bodyPr>
            <a:lstStyle/>
            <a:p>
              <a:r>
                <a:rPr lang="en-US" b="1" dirty="0">
                  <a:solidFill>
                    <a:schemeClr val="accent1">
                      <a:lumMod val="75000"/>
                    </a:schemeClr>
                  </a:solidFill>
                </a:rPr>
                <a:t>Nicol: For that we will use ‘insert’ to add your info in our customer’s table</a:t>
              </a:r>
              <a:r>
                <a:rPr lang="en-US" b="1" dirty="0"/>
                <a:t> </a:t>
              </a:r>
              <a:endParaRPr lang="en-IN" b="1" dirty="0"/>
            </a:p>
          </p:txBody>
        </p:sp>
      </p:grpSp>
      <p:grpSp>
        <p:nvGrpSpPr>
          <p:cNvPr id="12" name="Group 11">
            <a:extLst>
              <a:ext uri="{FF2B5EF4-FFF2-40B4-BE49-F238E27FC236}">
                <a16:creationId xmlns:a16="http://schemas.microsoft.com/office/drawing/2014/main" id="{3A93CCD0-0345-C925-272B-8B3AC4296905}"/>
              </a:ext>
            </a:extLst>
          </p:cNvPr>
          <p:cNvGrpSpPr/>
          <p:nvPr/>
        </p:nvGrpSpPr>
        <p:grpSpPr>
          <a:xfrm>
            <a:off x="3423013" y="1563136"/>
            <a:ext cx="2265944" cy="809673"/>
            <a:chOff x="1681315" y="2585884"/>
            <a:chExt cx="2094271" cy="521110"/>
          </a:xfrm>
        </p:grpSpPr>
        <p:sp>
          <p:nvSpPr>
            <p:cNvPr id="10" name="Scroll: Horizontal 9">
              <a:extLst>
                <a:ext uri="{FF2B5EF4-FFF2-40B4-BE49-F238E27FC236}">
                  <a16:creationId xmlns:a16="http://schemas.microsoft.com/office/drawing/2014/main" id="{80B9F6AB-6092-88E5-C3D0-E0543F6CEBC9}"/>
                </a:ext>
              </a:extLst>
            </p:cNvPr>
            <p:cNvSpPr/>
            <p:nvPr/>
          </p:nvSpPr>
          <p:spPr>
            <a:xfrm>
              <a:off x="1681315" y="2585884"/>
              <a:ext cx="2094271" cy="52111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A3972A3F-77D2-19BD-91A5-C893D26AA0F3}"/>
                </a:ext>
              </a:extLst>
            </p:cNvPr>
            <p:cNvSpPr txBox="1"/>
            <p:nvPr/>
          </p:nvSpPr>
          <p:spPr>
            <a:xfrm>
              <a:off x="1868128" y="2737662"/>
              <a:ext cx="1907458" cy="237704"/>
            </a:xfrm>
            <a:prstGeom prst="rect">
              <a:avLst/>
            </a:prstGeom>
            <a:noFill/>
          </p:spPr>
          <p:txBody>
            <a:bodyPr wrap="square" rtlCol="0">
              <a:spAutoFit/>
            </a:bodyPr>
            <a:lstStyle/>
            <a:p>
              <a:r>
                <a:rPr lang="en-US" b="1" dirty="0">
                  <a:solidFill>
                    <a:schemeClr val="accent1">
                      <a:lumMod val="75000"/>
                    </a:schemeClr>
                  </a:solidFill>
                </a:rPr>
                <a:t>Ina: How?</a:t>
              </a:r>
              <a:endParaRPr lang="en-IN" b="1" dirty="0">
                <a:solidFill>
                  <a:schemeClr val="accent1">
                    <a:lumMod val="75000"/>
                  </a:schemeClr>
                </a:solidFill>
              </a:endParaRPr>
            </a:p>
          </p:txBody>
        </p:sp>
      </p:grpSp>
      <p:grpSp>
        <p:nvGrpSpPr>
          <p:cNvPr id="20" name="Group 19">
            <a:extLst>
              <a:ext uri="{FF2B5EF4-FFF2-40B4-BE49-F238E27FC236}">
                <a16:creationId xmlns:a16="http://schemas.microsoft.com/office/drawing/2014/main" id="{30AB0EE6-7554-4945-A1E6-6DD9CA8E5EDA}"/>
              </a:ext>
            </a:extLst>
          </p:cNvPr>
          <p:cNvGrpSpPr/>
          <p:nvPr/>
        </p:nvGrpSpPr>
        <p:grpSpPr>
          <a:xfrm>
            <a:off x="1454042" y="4984205"/>
            <a:ext cx="5319251" cy="1884747"/>
            <a:chOff x="1632154" y="4438343"/>
            <a:chExt cx="5319251" cy="1884747"/>
          </a:xfrm>
        </p:grpSpPr>
        <p:sp>
          <p:nvSpPr>
            <p:cNvPr id="13" name="Scroll: Horizontal 12">
              <a:extLst>
                <a:ext uri="{FF2B5EF4-FFF2-40B4-BE49-F238E27FC236}">
                  <a16:creationId xmlns:a16="http://schemas.microsoft.com/office/drawing/2014/main" id="{CABA77C2-F83D-D529-83AF-2858C28E5349}"/>
                </a:ext>
              </a:extLst>
            </p:cNvPr>
            <p:cNvSpPr/>
            <p:nvPr/>
          </p:nvSpPr>
          <p:spPr>
            <a:xfrm>
              <a:off x="1632154" y="4438343"/>
              <a:ext cx="4984956" cy="159699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4" name="TextBox 13">
              <a:extLst>
                <a:ext uri="{FF2B5EF4-FFF2-40B4-BE49-F238E27FC236}">
                  <a16:creationId xmlns:a16="http://schemas.microsoft.com/office/drawing/2014/main" id="{1080FDD7-909D-051E-A7BF-531D2F39C258}"/>
                </a:ext>
              </a:extLst>
            </p:cNvPr>
            <p:cNvSpPr txBox="1"/>
            <p:nvPr/>
          </p:nvSpPr>
          <p:spPr>
            <a:xfrm>
              <a:off x="1858294" y="4665713"/>
              <a:ext cx="5093111" cy="1657377"/>
            </a:xfrm>
            <a:prstGeom prst="rect">
              <a:avLst/>
            </a:prstGeom>
            <a:noFill/>
          </p:spPr>
          <p:txBody>
            <a:bodyPr wrap="square" rtlCol="0">
              <a:spAutoFit/>
            </a:bodyPr>
            <a:lstStyle/>
            <a:p>
              <a:pPr>
                <a:lnSpc>
                  <a:spcPct val="107000"/>
                </a:lnSpc>
                <a:spcAft>
                  <a:spcPts val="800"/>
                </a:spcAft>
              </a:pP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Ina: Insert into Customers(</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customer_id</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Cname</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Cemail</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Cphone</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Caddress</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values (6, 'Ina Green', 'ina@email.com', '555-9999', 'not provided’); lik</a:t>
              </a:r>
              <a:r>
                <a:rPr lang="en-IN"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e such?</a:t>
              </a:r>
              <a:endPar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grpSp>
      <p:grpSp>
        <p:nvGrpSpPr>
          <p:cNvPr id="21" name="Group 20">
            <a:extLst>
              <a:ext uri="{FF2B5EF4-FFF2-40B4-BE49-F238E27FC236}">
                <a16:creationId xmlns:a16="http://schemas.microsoft.com/office/drawing/2014/main" id="{267A93EE-7987-5F65-19A3-6293DADBA37E}"/>
              </a:ext>
            </a:extLst>
          </p:cNvPr>
          <p:cNvGrpSpPr/>
          <p:nvPr/>
        </p:nvGrpSpPr>
        <p:grpSpPr>
          <a:xfrm>
            <a:off x="6863911" y="6338517"/>
            <a:ext cx="2654710" cy="621099"/>
            <a:chOff x="7128387" y="6035340"/>
            <a:chExt cx="2654710" cy="621099"/>
          </a:xfrm>
        </p:grpSpPr>
        <p:sp>
          <p:nvSpPr>
            <p:cNvPr id="15" name="Scroll: Horizontal 14">
              <a:extLst>
                <a:ext uri="{FF2B5EF4-FFF2-40B4-BE49-F238E27FC236}">
                  <a16:creationId xmlns:a16="http://schemas.microsoft.com/office/drawing/2014/main" id="{45603785-4593-F573-1222-ADCC2F7D68EF}"/>
                </a:ext>
              </a:extLst>
            </p:cNvPr>
            <p:cNvSpPr/>
            <p:nvPr/>
          </p:nvSpPr>
          <p:spPr>
            <a:xfrm>
              <a:off x="7128387" y="6035340"/>
              <a:ext cx="2654710" cy="62109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TextBox 15">
              <a:extLst>
                <a:ext uri="{FF2B5EF4-FFF2-40B4-BE49-F238E27FC236}">
                  <a16:creationId xmlns:a16="http://schemas.microsoft.com/office/drawing/2014/main" id="{C8900C2E-25BD-BAF8-2A33-8B51E37B5BC3}"/>
                </a:ext>
              </a:extLst>
            </p:cNvPr>
            <p:cNvSpPr txBox="1"/>
            <p:nvPr/>
          </p:nvSpPr>
          <p:spPr>
            <a:xfrm>
              <a:off x="7210580" y="6164826"/>
              <a:ext cx="2444697" cy="383458"/>
            </a:xfrm>
            <a:prstGeom prst="rect">
              <a:avLst/>
            </a:prstGeom>
            <a:noFill/>
          </p:spPr>
          <p:txBody>
            <a:bodyPr wrap="square" rtlCol="0">
              <a:spAutoFit/>
            </a:bodyPr>
            <a:lstStyle/>
            <a:p>
              <a:r>
                <a:rPr lang="en-US" b="1" dirty="0">
                  <a:solidFill>
                    <a:schemeClr val="accent1">
                      <a:lumMod val="75000"/>
                    </a:schemeClr>
                  </a:solidFill>
                </a:rPr>
                <a:t>Nicol: Cool Ina!</a:t>
              </a:r>
              <a:endParaRPr lang="en-IN" b="1" dirty="0">
                <a:solidFill>
                  <a:schemeClr val="accent1">
                    <a:lumMod val="75000"/>
                  </a:schemeClr>
                </a:solidFill>
              </a:endParaRPr>
            </a:p>
          </p:txBody>
        </p:sp>
      </p:grpSp>
      <p:grpSp>
        <p:nvGrpSpPr>
          <p:cNvPr id="19" name="Group 18">
            <a:extLst>
              <a:ext uri="{FF2B5EF4-FFF2-40B4-BE49-F238E27FC236}">
                <a16:creationId xmlns:a16="http://schemas.microsoft.com/office/drawing/2014/main" id="{397EB435-127E-1B92-CE6D-66084E69264C}"/>
              </a:ext>
            </a:extLst>
          </p:cNvPr>
          <p:cNvGrpSpPr/>
          <p:nvPr/>
        </p:nvGrpSpPr>
        <p:grpSpPr>
          <a:xfrm>
            <a:off x="6567956" y="1821711"/>
            <a:ext cx="4328787" cy="1657377"/>
            <a:chOff x="6638218" y="2283970"/>
            <a:chExt cx="4328787" cy="1657377"/>
          </a:xfrm>
        </p:grpSpPr>
        <p:sp>
          <p:nvSpPr>
            <p:cNvPr id="17" name="Scroll: Horizontal 16">
              <a:extLst>
                <a:ext uri="{FF2B5EF4-FFF2-40B4-BE49-F238E27FC236}">
                  <a16:creationId xmlns:a16="http://schemas.microsoft.com/office/drawing/2014/main" id="{89AE1143-476A-C4ED-632F-48380E656978}"/>
                </a:ext>
              </a:extLst>
            </p:cNvPr>
            <p:cNvSpPr/>
            <p:nvPr/>
          </p:nvSpPr>
          <p:spPr>
            <a:xfrm>
              <a:off x="6638218" y="2283970"/>
              <a:ext cx="4264305" cy="165737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AF86CCAF-6F9D-53CB-AD42-F6D300532741}"/>
                </a:ext>
              </a:extLst>
            </p:cNvPr>
            <p:cNvSpPr txBox="1"/>
            <p:nvPr/>
          </p:nvSpPr>
          <p:spPr>
            <a:xfrm>
              <a:off x="6837456" y="2511824"/>
              <a:ext cx="4129549" cy="1200329"/>
            </a:xfrm>
            <a:prstGeom prst="rect">
              <a:avLst/>
            </a:prstGeom>
            <a:noFill/>
          </p:spPr>
          <p:txBody>
            <a:bodyPr wrap="square" rtlCol="0">
              <a:spAutoFit/>
            </a:bodyPr>
            <a:lstStyle/>
            <a:p>
              <a:r>
                <a:rPr lang="en-US" b="1" dirty="0">
                  <a:solidFill>
                    <a:schemeClr val="accent1">
                      <a:lumMod val="75000"/>
                    </a:schemeClr>
                  </a:solidFill>
                </a:rPr>
                <a:t>Nicol: when no specific information is to be inserted we use,</a:t>
              </a:r>
            </a:p>
            <a:p>
              <a:r>
                <a:rPr lang="en-US" b="1" dirty="0">
                  <a:solidFill>
                    <a:schemeClr val="accent1">
                      <a:lumMod val="75000"/>
                    </a:schemeClr>
                  </a:solidFill>
                </a:rPr>
                <a:t>Insert into </a:t>
              </a:r>
              <a:r>
                <a:rPr lang="en-US" b="1" dirty="0" err="1">
                  <a:solidFill>
                    <a:schemeClr val="accent1">
                      <a:lumMod val="75000"/>
                    </a:schemeClr>
                  </a:solidFill>
                </a:rPr>
                <a:t>table_name</a:t>
              </a:r>
              <a:r>
                <a:rPr lang="en-US" b="1" dirty="0">
                  <a:solidFill>
                    <a:schemeClr val="accent1">
                      <a:lumMod val="75000"/>
                    </a:schemeClr>
                  </a:solidFill>
                </a:rPr>
                <a:t> values (value1, value2, value3, ...);</a:t>
              </a:r>
            </a:p>
          </p:txBody>
        </p:sp>
      </p:grpSp>
      <p:grpSp>
        <p:nvGrpSpPr>
          <p:cNvPr id="24" name="Group 23">
            <a:extLst>
              <a:ext uri="{FF2B5EF4-FFF2-40B4-BE49-F238E27FC236}">
                <a16:creationId xmlns:a16="http://schemas.microsoft.com/office/drawing/2014/main" id="{8826FEAF-93F5-3246-EFE1-546C4DE54514}"/>
              </a:ext>
            </a:extLst>
          </p:cNvPr>
          <p:cNvGrpSpPr/>
          <p:nvPr/>
        </p:nvGrpSpPr>
        <p:grpSpPr>
          <a:xfrm>
            <a:off x="6594609" y="3377695"/>
            <a:ext cx="3863511" cy="1596997"/>
            <a:chOff x="6563881" y="3373161"/>
            <a:chExt cx="3863511" cy="1596997"/>
          </a:xfrm>
        </p:grpSpPr>
        <p:sp>
          <p:nvSpPr>
            <p:cNvPr id="22" name="Scroll: Horizontal 21">
              <a:extLst>
                <a:ext uri="{FF2B5EF4-FFF2-40B4-BE49-F238E27FC236}">
                  <a16:creationId xmlns:a16="http://schemas.microsoft.com/office/drawing/2014/main" id="{B5598C02-6756-E3AE-64D0-4D4FE1A5EC5B}"/>
                </a:ext>
              </a:extLst>
            </p:cNvPr>
            <p:cNvSpPr/>
            <p:nvPr/>
          </p:nvSpPr>
          <p:spPr>
            <a:xfrm>
              <a:off x="6563881" y="3373161"/>
              <a:ext cx="3863511" cy="159699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3" name="TextBox 22">
              <a:extLst>
                <a:ext uri="{FF2B5EF4-FFF2-40B4-BE49-F238E27FC236}">
                  <a16:creationId xmlns:a16="http://schemas.microsoft.com/office/drawing/2014/main" id="{DFF87CF8-7BE7-C290-E227-CEC0DCE11CCA}"/>
                </a:ext>
              </a:extLst>
            </p:cNvPr>
            <p:cNvSpPr txBox="1"/>
            <p:nvPr/>
          </p:nvSpPr>
          <p:spPr>
            <a:xfrm>
              <a:off x="6781208" y="3605287"/>
              <a:ext cx="3503155" cy="1200329"/>
            </a:xfrm>
            <a:prstGeom prst="rect">
              <a:avLst/>
            </a:prstGeom>
            <a:noFill/>
          </p:spPr>
          <p:txBody>
            <a:bodyPr wrap="square" rtlCol="0">
              <a:spAutoFit/>
            </a:bodyPr>
            <a:lstStyle/>
            <a:p>
              <a:r>
                <a:rPr lang="en-US" b="1" dirty="0">
                  <a:solidFill>
                    <a:schemeClr val="accent1">
                      <a:lumMod val="75000"/>
                    </a:schemeClr>
                  </a:solidFill>
                </a:rPr>
                <a:t>Nicol: Else we use, Insert into </a:t>
              </a:r>
              <a:r>
                <a:rPr lang="en-US" b="1" dirty="0" err="1">
                  <a:solidFill>
                    <a:schemeClr val="accent1">
                      <a:lumMod val="75000"/>
                    </a:schemeClr>
                  </a:solidFill>
                </a:rPr>
                <a:t>table_name</a:t>
              </a:r>
              <a:r>
                <a:rPr lang="en-US" b="1" dirty="0">
                  <a:solidFill>
                    <a:schemeClr val="accent1">
                      <a:lumMod val="75000"/>
                    </a:schemeClr>
                  </a:solidFill>
                </a:rPr>
                <a:t> (column1, column2, column3, ...) Values (value1, value2, value3, ...);</a:t>
              </a:r>
              <a:endParaRPr lang="en-IN" b="1" dirty="0">
                <a:solidFill>
                  <a:schemeClr val="accent1">
                    <a:lumMod val="75000"/>
                  </a:schemeClr>
                </a:solidFill>
              </a:endParaRPr>
            </a:p>
          </p:txBody>
        </p:sp>
      </p:grpSp>
      <p:pic>
        <p:nvPicPr>
          <p:cNvPr id="27" name="Picture 26">
            <a:extLst>
              <a:ext uri="{FF2B5EF4-FFF2-40B4-BE49-F238E27FC236}">
                <a16:creationId xmlns:a16="http://schemas.microsoft.com/office/drawing/2014/main" id="{AC28A4CC-4323-A01D-F0BE-D5B04BCED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936" y="3399173"/>
            <a:ext cx="5240021" cy="3573424"/>
          </a:xfrm>
          <a:prstGeom prst="rect">
            <a:avLst/>
          </a:prstGeom>
        </p:spPr>
      </p:pic>
    </p:spTree>
    <p:extLst>
      <p:ext uri="{BB962C8B-B14F-4D97-AF65-F5344CB8AC3E}">
        <p14:creationId xmlns:p14="http://schemas.microsoft.com/office/powerpoint/2010/main" val="815112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39464-5245-44F5-94AA-6FC2CCF055C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0E1E69C-F8C7-B873-A02C-A2154EBA4910}"/>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DC7C436-0888-9788-2A3E-50302437FD9F}"/>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7C40128B-0784-9FC2-F43A-534057A90A44}"/>
              </a:ext>
            </a:extLst>
          </p:cNvPr>
          <p:cNvPicPr>
            <a:picLocks noChangeAspect="1"/>
          </p:cNvPicPr>
          <p:nvPr/>
        </p:nvPicPr>
        <p:blipFill>
          <a:blip r:embed="rId2">
            <a:alphaModFix amt="20000"/>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84BEB057-ABC2-E005-B608-C1115E4E76A3}"/>
              </a:ext>
            </a:extLst>
          </p:cNvPr>
          <p:cNvPicPr>
            <a:picLocks noChangeAspect="1"/>
          </p:cNvPicPr>
          <p:nvPr/>
        </p:nvPicPr>
        <p:blipFill>
          <a:blip r:embed="rId3">
            <a:alphaModFix/>
          </a:blip>
          <a:stretch>
            <a:fillRect/>
          </a:stretch>
        </p:blipFill>
        <p:spPr>
          <a:xfrm>
            <a:off x="3068159" y="2581204"/>
            <a:ext cx="6055682" cy="1695591"/>
          </a:xfrm>
          <a:prstGeom prst="rect">
            <a:avLst/>
          </a:prstGeom>
        </p:spPr>
      </p:pic>
    </p:spTree>
    <p:extLst>
      <p:ext uri="{BB962C8B-B14F-4D97-AF65-F5344CB8AC3E}">
        <p14:creationId xmlns:p14="http://schemas.microsoft.com/office/powerpoint/2010/main" val="2548165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13E12-750C-3921-B19D-3CB145282E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C454F11-E025-41E1-F680-244AF776B181}"/>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D4658315-3B98-A5F6-5757-778C4EA29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17" name="Group 16">
            <a:extLst>
              <a:ext uri="{FF2B5EF4-FFF2-40B4-BE49-F238E27FC236}">
                <a16:creationId xmlns:a16="http://schemas.microsoft.com/office/drawing/2014/main" id="{8BE25C5B-D48B-56EF-CCCB-DAC5C4CD95B9}"/>
              </a:ext>
            </a:extLst>
          </p:cNvPr>
          <p:cNvGrpSpPr/>
          <p:nvPr/>
        </p:nvGrpSpPr>
        <p:grpSpPr>
          <a:xfrm>
            <a:off x="2004010" y="131450"/>
            <a:ext cx="3795252" cy="943897"/>
            <a:chOff x="2300748" y="167148"/>
            <a:chExt cx="3795252" cy="943897"/>
          </a:xfrm>
        </p:grpSpPr>
        <p:sp>
          <p:nvSpPr>
            <p:cNvPr id="2" name="Scroll: Horizontal 1">
              <a:extLst>
                <a:ext uri="{FF2B5EF4-FFF2-40B4-BE49-F238E27FC236}">
                  <a16:creationId xmlns:a16="http://schemas.microsoft.com/office/drawing/2014/main" id="{5AF80B0F-C544-F68C-F9F2-36C27B69100B}"/>
                </a:ext>
              </a:extLst>
            </p:cNvPr>
            <p:cNvSpPr/>
            <p:nvPr/>
          </p:nvSpPr>
          <p:spPr>
            <a:xfrm>
              <a:off x="2300748" y="167148"/>
              <a:ext cx="3696929" cy="94389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069D35C7-EA72-ADDD-2B01-728A4E6B9D13}"/>
                </a:ext>
              </a:extLst>
            </p:cNvPr>
            <p:cNvSpPr txBox="1"/>
            <p:nvPr/>
          </p:nvSpPr>
          <p:spPr>
            <a:xfrm>
              <a:off x="2512141" y="315930"/>
              <a:ext cx="3583859" cy="646331"/>
            </a:xfrm>
            <a:prstGeom prst="rect">
              <a:avLst/>
            </a:prstGeom>
            <a:noFill/>
          </p:spPr>
          <p:txBody>
            <a:bodyPr wrap="square" rtlCol="0">
              <a:spAutoFit/>
            </a:bodyPr>
            <a:lstStyle/>
            <a:p>
              <a:r>
                <a:rPr lang="en-US" b="1" dirty="0">
                  <a:solidFill>
                    <a:schemeClr val="accent1">
                      <a:lumMod val="75000"/>
                    </a:schemeClr>
                  </a:solidFill>
                </a:rPr>
                <a:t>Ina: Well, How can I update ratings of my </a:t>
              </a:r>
              <a:r>
                <a:rPr lang="en-US" b="1" dirty="0" err="1">
                  <a:solidFill>
                    <a:schemeClr val="accent1">
                      <a:lumMod val="75000"/>
                    </a:schemeClr>
                  </a:solidFill>
                </a:rPr>
                <a:t>favourite</a:t>
              </a:r>
              <a:r>
                <a:rPr lang="en-US" b="1" dirty="0">
                  <a:solidFill>
                    <a:schemeClr val="accent1">
                      <a:lumMod val="75000"/>
                    </a:schemeClr>
                  </a:solidFill>
                </a:rPr>
                <a:t> restaurant?</a:t>
              </a:r>
              <a:endParaRPr lang="en-IN" b="1" dirty="0">
                <a:solidFill>
                  <a:schemeClr val="accent1">
                    <a:lumMod val="75000"/>
                  </a:schemeClr>
                </a:solidFill>
              </a:endParaRPr>
            </a:p>
          </p:txBody>
        </p:sp>
      </p:grpSp>
      <p:grpSp>
        <p:nvGrpSpPr>
          <p:cNvPr id="18" name="Group 17">
            <a:extLst>
              <a:ext uri="{FF2B5EF4-FFF2-40B4-BE49-F238E27FC236}">
                <a16:creationId xmlns:a16="http://schemas.microsoft.com/office/drawing/2014/main" id="{CD4E12E8-C08A-9B17-546C-6336CCC7B673}"/>
              </a:ext>
            </a:extLst>
          </p:cNvPr>
          <p:cNvGrpSpPr/>
          <p:nvPr/>
        </p:nvGrpSpPr>
        <p:grpSpPr>
          <a:xfrm>
            <a:off x="6237589" y="737606"/>
            <a:ext cx="4823701" cy="1543665"/>
            <a:chOff x="6526853" y="887111"/>
            <a:chExt cx="4726167" cy="1543665"/>
          </a:xfrm>
        </p:grpSpPr>
        <p:sp>
          <p:nvSpPr>
            <p:cNvPr id="5" name="Scroll: Horizontal 4">
              <a:extLst>
                <a:ext uri="{FF2B5EF4-FFF2-40B4-BE49-F238E27FC236}">
                  <a16:creationId xmlns:a16="http://schemas.microsoft.com/office/drawing/2014/main" id="{31A35727-D617-5432-27F4-5D5E3EF84EC4}"/>
                </a:ext>
              </a:extLst>
            </p:cNvPr>
            <p:cNvSpPr/>
            <p:nvPr/>
          </p:nvSpPr>
          <p:spPr>
            <a:xfrm>
              <a:off x="6526853" y="887111"/>
              <a:ext cx="4572000" cy="154366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47956D23-5AEC-0FBE-E25A-838707DA4973}"/>
                </a:ext>
              </a:extLst>
            </p:cNvPr>
            <p:cNvSpPr txBox="1"/>
            <p:nvPr/>
          </p:nvSpPr>
          <p:spPr>
            <a:xfrm>
              <a:off x="6681019" y="1078522"/>
              <a:ext cx="4572001" cy="1200329"/>
            </a:xfrm>
            <a:prstGeom prst="rect">
              <a:avLst/>
            </a:prstGeom>
            <a:noFill/>
          </p:spPr>
          <p:txBody>
            <a:bodyPr wrap="square" rtlCol="0">
              <a:spAutoFit/>
            </a:bodyPr>
            <a:lstStyle/>
            <a:p>
              <a:r>
                <a:rPr lang="en-US" b="1" dirty="0">
                  <a:solidFill>
                    <a:schemeClr val="accent1">
                      <a:lumMod val="75000"/>
                    </a:schemeClr>
                  </a:solidFill>
                </a:rPr>
                <a:t>Nicol: Here’s a way of how you can update info</a:t>
              </a:r>
            </a:p>
            <a:p>
              <a:r>
                <a:rPr lang="en-US" b="1" dirty="0">
                  <a:solidFill>
                    <a:schemeClr val="accent1">
                      <a:lumMod val="75000"/>
                    </a:schemeClr>
                  </a:solidFill>
                </a:rPr>
                <a:t>UPDATE </a:t>
              </a:r>
              <a:r>
                <a:rPr lang="en-US" b="1" dirty="0" err="1">
                  <a:solidFill>
                    <a:schemeClr val="accent1">
                      <a:lumMod val="75000"/>
                    </a:schemeClr>
                  </a:solidFill>
                </a:rPr>
                <a:t>table_name</a:t>
              </a:r>
              <a:endParaRPr lang="en-US" b="1" dirty="0">
                <a:solidFill>
                  <a:schemeClr val="accent1">
                    <a:lumMod val="75000"/>
                  </a:schemeClr>
                </a:solidFill>
              </a:endParaRPr>
            </a:p>
            <a:p>
              <a:r>
                <a:rPr lang="en-US" b="1" dirty="0">
                  <a:solidFill>
                    <a:schemeClr val="accent1">
                      <a:lumMod val="75000"/>
                    </a:schemeClr>
                  </a:solidFill>
                </a:rPr>
                <a:t>SET column1 = value1, column2 = value2, ...</a:t>
              </a:r>
            </a:p>
            <a:p>
              <a:r>
                <a:rPr lang="en-US" b="1" dirty="0">
                  <a:solidFill>
                    <a:schemeClr val="accent1">
                      <a:lumMod val="75000"/>
                    </a:schemeClr>
                  </a:solidFill>
                </a:rPr>
                <a:t>WHERE condition;</a:t>
              </a:r>
              <a:endParaRPr lang="en-IN" b="1" dirty="0">
                <a:solidFill>
                  <a:schemeClr val="accent1">
                    <a:lumMod val="75000"/>
                  </a:schemeClr>
                </a:solidFill>
              </a:endParaRPr>
            </a:p>
          </p:txBody>
        </p:sp>
      </p:grpSp>
      <p:grpSp>
        <p:nvGrpSpPr>
          <p:cNvPr id="21" name="Group 20">
            <a:extLst>
              <a:ext uri="{FF2B5EF4-FFF2-40B4-BE49-F238E27FC236}">
                <a16:creationId xmlns:a16="http://schemas.microsoft.com/office/drawing/2014/main" id="{694EF751-854D-BE85-8A48-A383817BE675}"/>
              </a:ext>
            </a:extLst>
          </p:cNvPr>
          <p:cNvGrpSpPr/>
          <p:nvPr/>
        </p:nvGrpSpPr>
        <p:grpSpPr>
          <a:xfrm>
            <a:off x="6230115" y="3968699"/>
            <a:ext cx="4322243" cy="1507593"/>
            <a:chOff x="6156569" y="4705674"/>
            <a:chExt cx="4183923" cy="1507593"/>
          </a:xfrm>
        </p:grpSpPr>
        <p:sp>
          <p:nvSpPr>
            <p:cNvPr id="8" name="Scroll: Horizontal 7">
              <a:extLst>
                <a:ext uri="{FF2B5EF4-FFF2-40B4-BE49-F238E27FC236}">
                  <a16:creationId xmlns:a16="http://schemas.microsoft.com/office/drawing/2014/main" id="{928878A5-0240-00EE-359F-DF27DA5DAE6E}"/>
                </a:ext>
              </a:extLst>
            </p:cNvPr>
            <p:cNvSpPr/>
            <p:nvPr/>
          </p:nvSpPr>
          <p:spPr>
            <a:xfrm>
              <a:off x="6156569" y="4705674"/>
              <a:ext cx="4163768" cy="150759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TextBox 8">
              <a:extLst>
                <a:ext uri="{FF2B5EF4-FFF2-40B4-BE49-F238E27FC236}">
                  <a16:creationId xmlns:a16="http://schemas.microsoft.com/office/drawing/2014/main" id="{93381848-0B7D-B20A-E6F1-5364428B3B20}"/>
                </a:ext>
              </a:extLst>
            </p:cNvPr>
            <p:cNvSpPr txBox="1"/>
            <p:nvPr/>
          </p:nvSpPr>
          <p:spPr>
            <a:xfrm>
              <a:off x="6296283" y="4885207"/>
              <a:ext cx="4044209" cy="1200329"/>
            </a:xfrm>
            <a:prstGeom prst="rect">
              <a:avLst/>
            </a:prstGeom>
            <a:noFill/>
          </p:spPr>
          <p:txBody>
            <a:bodyPr wrap="square" rtlCol="0">
              <a:spAutoFit/>
            </a:bodyPr>
            <a:lstStyle/>
            <a:p>
              <a:r>
                <a:rPr lang="en-US" b="1" dirty="0">
                  <a:solidFill>
                    <a:schemeClr val="accent1">
                      <a:lumMod val="75000"/>
                    </a:schemeClr>
                  </a:solidFill>
                </a:rPr>
                <a:t>Nicol: Just make sure to use where</a:t>
              </a:r>
            </a:p>
            <a:p>
              <a:r>
                <a:rPr lang="en-US" b="1" dirty="0">
                  <a:solidFill>
                    <a:schemeClr val="accent1">
                      <a:lumMod val="75000"/>
                    </a:schemeClr>
                  </a:solidFill>
                </a:rPr>
                <a:t> clause carefully. If you omit </a:t>
              </a:r>
            </a:p>
            <a:p>
              <a:r>
                <a:rPr lang="en-US" b="1" dirty="0">
                  <a:solidFill>
                    <a:schemeClr val="accent1">
                      <a:lumMod val="75000"/>
                    </a:schemeClr>
                  </a:solidFill>
                </a:rPr>
                <a:t>where clause all the records </a:t>
              </a:r>
            </a:p>
            <a:p>
              <a:r>
                <a:rPr lang="en-US" b="1" dirty="0">
                  <a:solidFill>
                    <a:schemeClr val="accent1">
                      <a:lumMod val="75000"/>
                    </a:schemeClr>
                  </a:solidFill>
                </a:rPr>
                <a:t>in the table would get updated.</a:t>
              </a:r>
              <a:endParaRPr lang="en-IN" b="1" dirty="0">
                <a:solidFill>
                  <a:schemeClr val="accent1">
                    <a:lumMod val="75000"/>
                  </a:schemeClr>
                </a:solidFill>
              </a:endParaRPr>
            </a:p>
          </p:txBody>
        </p:sp>
      </p:grpSp>
      <p:grpSp>
        <p:nvGrpSpPr>
          <p:cNvPr id="19" name="Group 18">
            <a:extLst>
              <a:ext uri="{FF2B5EF4-FFF2-40B4-BE49-F238E27FC236}">
                <a16:creationId xmlns:a16="http://schemas.microsoft.com/office/drawing/2014/main" id="{4C8CEAC6-602F-00BC-B2F0-901F76A8E1FD}"/>
              </a:ext>
            </a:extLst>
          </p:cNvPr>
          <p:cNvGrpSpPr/>
          <p:nvPr/>
        </p:nvGrpSpPr>
        <p:grpSpPr>
          <a:xfrm>
            <a:off x="2120731" y="2120211"/>
            <a:ext cx="3954336" cy="1504697"/>
            <a:chOff x="2141664" y="2530269"/>
            <a:chExt cx="3954336" cy="1504697"/>
          </a:xfrm>
        </p:grpSpPr>
        <p:sp>
          <p:nvSpPr>
            <p:cNvPr id="11" name="Scroll: Horizontal 10">
              <a:extLst>
                <a:ext uri="{FF2B5EF4-FFF2-40B4-BE49-F238E27FC236}">
                  <a16:creationId xmlns:a16="http://schemas.microsoft.com/office/drawing/2014/main" id="{B2B842DC-180E-AC1F-5ABB-EF5610B8EB18}"/>
                </a:ext>
              </a:extLst>
            </p:cNvPr>
            <p:cNvSpPr/>
            <p:nvPr/>
          </p:nvSpPr>
          <p:spPr>
            <a:xfrm>
              <a:off x="2141664" y="2530269"/>
              <a:ext cx="3588775" cy="150469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TextBox 11">
              <a:extLst>
                <a:ext uri="{FF2B5EF4-FFF2-40B4-BE49-F238E27FC236}">
                  <a16:creationId xmlns:a16="http://schemas.microsoft.com/office/drawing/2014/main" id="{C4E59DA6-906E-8882-DCFB-7C9A315D5DC7}"/>
                </a:ext>
              </a:extLst>
            </p:cNvPr>
            <p:cNvSpPr txBox="1"/>
            <p:nvPr/>
          </p:nvSpPr>
          <p:spPr>
            <a:xfrm>
              <a:off x="2305662" y="2709801"/>
              <a:ext cx="3790338" cy="1200329"/>
            </a:xfrm>
            <a:prstGeom prst="rect">
              <a:avLst/>
            </a:prstGeom>
            <a:noFill/>
          </p:spPr>
          <p:txBody>
            <a:bodyPr wrap="square" rtlCol="0">
              <a:spAutoFit/>
            </a:bodyPr>
            <a:lstStyle/>
            <a:p>
              <a:r>
                <a:rPr lang="en-US" b="1" dirty="0">
                  <a:solidFill>
                    <a:schemeClr val="accent1">
                      <a:lumMod val="75000"/>
                    </a:schemeClr>
                  </a:solidFill>
                </a:rPr>
                <a:t>Ina: Would this work?</a:t>
              </a:r>
            </a:p>
            <a:p>
              <a:r>
                <a:rPr lang="en-US" b="1" dirty="0">
                  <a:solidFill>
                    <a:schemeClr val="accent1">
                      <a:lumMod val="75000"/>
                    </a:schemeClr>
                  </a:solidFill>
                </a:rPr>
                <a:t>Update Restaurants</a:t>
              </a:r>
            </a:p>
            <a:p>
              <a:r>
                <a:rPr lang="en-US" b="1" dirty="0">
                  <a:solidFill>
                    <a:schemeClr val="accent1">
                      <a:lumMod val="75000"/>
                    </a:schemeClr>
                  </a:solidFill>
                </a:rPr>
                <a:t>Set rating = 4.8</a:t>
              </a:r>
            </a:p>
            <a:p>
              <a:r>
                <a:rPr lang="en-US" b="1" dirty="0">
                  <a:solidFill>
                    <a:schemeClr val="accent1">
                      <a:lumMod val="75000"/>
                    </a:schemeClr>
                  </a:solidFill>
                </a:rPr>
                <a:t>Where </a:t>
              </a:r>
              <a:r>
                <a:rPr lang="en-US" b="1" dirty="0" err="1">
                  <a:solidFill>
                    <a:schemeClr val="accent1">
                      <a:lumMod val="75000"/>
                    </a:schemeClr>
                  </a:solidFill>
                </a:rPr>
                <a:t>Rname</a:t>
              </a:r>
              <a:r>
                <a:rPr lang="en-US" b="1" dirty="0">
                  <a:solidFill>
                    <a:schemeClr val="accent1">
                      <a:lumMod val="75000"/>
                    </a:schemeClr>
                  </a:solidFill>
                </a:rPr>
                <a:t> = ‘Pasta Paradise’;</a:t>
              </a:r>
            </a:p>
          </p:txBody>
        </p:sp>
      </p:grpSp>
      <p:grpSp>
        <p:nvGrpSpPr>
          <p:cNvPr id="20" name="Group 19">
            <a:extLst>
              <a:ext uri="{FF2B5EF4-FFF2-40B4-BE49-F238E27FC236}">
                <a16:creationId xmlns:a16="http://schemas.microsoft.com/office/drawing/2014/main" id="{7015684E-ACF9-A4A6-F402-E6CB8CCE4410}"/>
              </a:ext>
            </a:extLst>
          </p:cNvPr>
          <p:cNvGrpSpPr/>
          <p:nvPr/>
        </p:nvGrpSpPr>
        <p:grpSpPr>
          <a:xfrm>
            <a:off x="6263247" y="3297990"/>
            <a:ext cx="3974194" cy="670709"/>
            <a:chOff x="6389006" y="4034966"/>
            <a:chExt cx="3974194" cy="670709"/>
          </a:xfrm>
        </p:grpSpPr>
        <p:sp>
          <p:nvSpPr>
            <p:cNvPr id="13" name="Scroll: Horizontal 12">
              <a:extLst>
                <a:ext uri="{FF2B5EF4-FFF2-40B4-BE49-F238E27FC236}">
                  <a16:creationId xmlns:a16="http://schemas.microsoft.com/office/drawing/2014/main" id="{61A36F2F-0839-473B-893D-709A3A5A678F}"/>
                </a:ext>
              </a:extLst>
            </p:cNvPr>
            <p:cNvSpPr/>
            <p:nvPr/>
          </p:nvSpPr>
          <p:spPr>
            <a:xfrm>
              <a:off x="6389006" y="4034966"/>
              <a:ext cx="3974194" cy="67070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4" name="TextBox 13">
              <a:extLst>
                <a:ext uri="{FF2B5EF4-FFF2-40B4-BE49-F238E27FC236}">
                  <a16:creationId xmlns:a16="http://schemas.microsoft.com/office/drawing/2014/main" id="{6B69386E-2B15-633A-847D-F3E6F954F799}"/>
                </a:ext>
              </a:extLst>
            </p:cNvPr>
            <p:cNvSpPr txBox="1"/>
            <p:nvPr/>
          </p:nvSpPr>
          <p:spPr>
            <a:xfrm>
              <a:off x="6501983" y="4162308"/>
              <a:ext cx="3698695" cy="369332"/>
            </a:xfrm>
            <a:prstGeom prst="rect">
              <a:avLst/>
            </a:prstGeom>
            <a:noFill/>
          </p:spPr>
          <p:txBody>
            <a:bodyPr wrap="square" rtlCol="0">
              <a:spAutoFit/>
            </a:bodyPr>
            <a:lstStyle/>
            <a:p>
              <a:r>
                <a:rPr lang="en-US" b="1" dirty="0">
                  <a:solidFill>
                    <a:schemeClr val="accent1">
                      <a:lumMod val="75000"/>
                    </a:schemeClr>
                  </a:solidFill>
                </a:rPr>
                <a:t>Nicol: Yes, perfect!</a:t>
              </a:r>
              <a:endParaRPr lang="en-IN" b="1" dirty="0">
                <a:solidFill>
                  <a:schemeClr val="accent1">
                    <a:lumMod val="75000"/>
                  </a:schemeClr>
                </a:solidFill>
              </a:endParaRPr>
            </a:p>
          </p:txBody>
        </p:sp>
      </p:grpSp>
      <p:grpSp>
        <p:nvGrpSpPr>
          <p:cNvPr id="22" name="Group 21">
            <a:extLst>
              <a:ext uri="{FF2B5EF4-FFF2-40B4-BE49-F238E27FC236}">
                <a16:creationId xmlns:a16="http://schemas.microsoft.com/office/drawing/2014/main" id="{58333E33-2B53-3A51-5A61-9BB98F52933E}"/>
              </a:ext>
            </a:extLst>
          </p:cNvPr>
          <p:cNvGrpSpPr/>
          <p:nvPr/>
        </p:nvGrpSpPr>
        <p:grpSpPr>
          <a:xfrm>
            <a:off x="2425027" y="5658177"/>
            <a:ext cx="3313471" cy="532948"/>
            <a:chOff x="2300748" y="6157904"/>
            <a:chExt cx="3313471" cy="532948"/>
          </a:xfrm>
        </p:grpSpPr>
        <p:sp>
          <p:nvSpPr>
            <p:cNvPr id="15" name="Scroll: Horizontal 14">
              <a:extLst>
                <a:ext uri="{FF2B5EF4-FFF2-40B4-BE49-F238E27FC236}">
                  <a16:creationId xmlns:a16="http://schemas.microsoft.com/office/drawing/2014/main" id="{C366C26E-1A5C-C9FA-9624-AF3C32AA24B1}"/>
                </a:ext>
              </a:extLst>
            </p:cNvPr>
            <p:cNvSpPr/>
            <p:nvPr/>
          </p:nvSpPr>
          <p:spPr>
            <a:xfrm>
              <a:off x="2300748" y="6157904"/>
              <a:ext cx="3313471" cy="53294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TextBox 15">
              <a:extLst>
                <a:ext uri="{FF2B5EF4-FFF2-40B4-BE49-F238E27FC236}">
                  <a16:creationId xmlns:a16="http://schemas.microsoft.com/office/drawing/2014/main" id="{FDD5E3A5-303A-5535-5DB2-AA4DE0A075A6}"/>
                </a:ext>
              </a:extLst>
            </p:cNvPr>
            <p:cNvSpPr txBox="1"/>
            <p:nvPr/>
          </p:nvSpPr>
          <p:spPr>
            <a:xfrm>
              <a:off x="2399071" y="6253316"/>
              <a:ext cx="3126658" cy="369332"/>
            </a:xfrm>
            <a:prstGeom prst="rect">
              <a:avLst/>
            </a:prstGeom>
            <a:noFill/>
          </p:spPr>
          <p:txBody>
            <a:bodyPr wrap="square" rtlCol="0">
              <a:spAutoFit/>
            </a:bodyPr>
            <a:lstStyle/>
            <a:p>
              <a:r>
                <a:rPr lang="en-US" b="1" dirty="0">
                  <a:solidFill>
                    <a:schemeClr val="accent1">
                      <a:lumMod val="75000"/>
                    </a:schemeClr>
                  </a:solidFill>
                </a:rPr>
                <a:t>Ina: Ohki, Gotcha!</a:t>
              </a:r>
              <a:endParaRPr lang="en-IN" b="1" dirty="0">
                <a:solidFill>
                  <a:schemeClr val="accent1">
                    <a:lumMod val="75000"/>
                  </a:schemeClr>
                </a:solidFill>
              </a:endParaRPr>
            </a:p>
          </p:txBody>
        </p:sp>
      </p:grpSp>
      <p:pic>
        <p:nvPicPr>
          <p:cNvPr id="24" name="Picture 23">
            <a:extLst>
              <a:ext uri="{FF2B5EF4-FFF2-40B4-BE49-F238E27FC236}">
                <a16:creationId xmlns:a16="http://schemas.microsoft.com/office/drawing/2014/main" id="{78E3EDB7-2B57-2A99-CC02-55799ACE3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911" y="3297990"/>
            <a:ext cx="5139629" cy="3504962"/>
          </a:xfrm>
          <a:prstGeom prst="rect">
            <a:avLst/>
          </a:prstGeom>
        </p:spPr>
      </p:pic>
    </p:spTree>
    <p:extLst>
      <p:ext uri="{BB962C8B-B14F-4D97-AF65-F5344CB8AC3E}">
        <p14:creationId xmlns:p14="http://schemas.microsoft.com/office/powerpoint/2010/main" val="3492722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77A7-D6CE-A0C1-7D07-8A6F95D31C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77FF0EC-0C0B-8F69-B34B-6C817952E7A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3" name="Picture 2">
            <a:extLst>
              <a:ext uri="{FF2B5EF4-FFF2-40B4-BE49-F238E27FC236}">
                <a16:creationId xmlns:a16="http://schemas.microsoft.com/office/drawing/2014/main" id="{4DE6BCAA-E0D5-623D-29C7-9690E51A9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94" y="2974694"/>
            <a:ext cx="5694428" cy="3883306"/>
          </a:xfrm>
          <a:prstGeom prst="rect">
            <a:avLst/>
          </a:prstGeom>
        </p:spPr>
      </p:pic>
      <p:sp>
        <p:nvSpPr>
          <p:cNvPr id="5" name="Scroll: Horizontal 4">
            <a:extLst>
              <a:ext uri="{FF2B5EF4-FFF2-40B4-BE49-F238E27FC236}">
                <a16:creationId xmlns:a16="http://schemas.microsoft.com/office/drawing/2014/main" id="{6315AB97-8BFB-BE8C-339B-342A11A4FFD0}"/>
              </a:ext>
            </a:extLst>
          </p:cNvPr>
          <p:cNvSpPr/>
          <p:nvPr/>
        </p:nvSpPr>
        <p:spPr>
          <a:xfrm>
            <a:off x="2789499" y="104171"/>
            <a:ext cx="8611564" cy="434050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7" name="TextBox 6">
            <a:extLst>
              <a:ext uri="{FF2B5EF4-FFF2-40B4-BE49-F238E27FC236}">
                <a16:creationId xmlns:a16="http://schemas.microsoft.com/office/drawing/2014/main" id="{BD5F49FD-1EDB-5588-26F7-3FCD777824FA}"/>
              </a:ext>
            </a:extLst>
          </p:cNvPr>
          <p:cNvSpPr txBox="1"/>
          <p:nvPr/>
        </p:nvSpPr>
        <p:spPr>
          <a:xfrm>
            <a:off x="3507129" y="843263"/>
            <a:ext cx="7338349" cy="2862322"/>
          </a:xfrm>
          <a:prstGeom prst="rect">
            <a:avLst/>
          </a:prstGeom>
          <a:noFill/>
        </p:spPr>
        <p:txBody>
          <a:bodyPr wrap="square" rtlCol="0">
            <a:spAutoFit/>
          </a:bodyPr>
          <a:lstStyle/>
          <a:p>
            <a:r>
              <a:rPr lang="en-IN" sz="3600" b="1" dirty="0">
                <a:solidFill>
                  <a:schemeClr val="accent1"/>
                </a:solidFill>
              </a:rPr>
              <a:t>NOTE: To make this game learning and tricky, One can </a:t>
            </a:r>
            <a:r>
              <a:rPr lang="en-IN" sz="3600" b="1" u="sng" dirty="0">
                <a:solidFill>
                  <a:schemeClr val="accent1"/>
                </a:solidFill>
              </a:rPr>
              <a:t>order their food by firing queries</a:t>
            </a:r>
            <a:r>
              <a:rPr lang="en-IN" sz="3600" b="1" dirty="0">
                <a:solidFill>
                  <a:schemeClr val="accent1"/>
                </a:solidFill>
              </a:rPr>
              <a:t>.. I’ll be there to assist you </a:t>
            </a:r>
            <a:r>
              <a:rPr lang="en-IN" sz="3600" b="1" dirty="0" err="1">
                <a:solidFill>
                  <a:schemeClr val="accent1"/>
                </a:solidFill>
              </a:rPr>
              <a:t>throught</a:t>
            </a:r>
            <a:r>
              <a:rPr lang="en-IN" sz="3600" b="1" dirty="0">
                <a:solidFill>
                  <a:schemeClr val="accent1"/>
                </a:solidFill>
              </a:rPr>
              <a:t> out the storyline. So let’s dive into this adventure!?</a:t>
            </a:r>
          </a:p>
        </p:txBody>
      </p:sp>
    </p:spTree>
    <p:extLst>
      <p:ext uri="{BB962C8B-B14F-4D97-AF65-F5344CB8AC3E}">
        <p14:creationId xmlns:p14="http://schemas.microsoft.com/office/powerpoint/2010/main" val="4044928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57ED6-2EDB-21DE-9929-DCE439C26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5F74247-AF1E-FBC6-9B3D-9CBBCB10B049}"/>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B4A8EFE-92B5-8C94-A6D2-28FA989CB0BF}"/>
              </a:ext>
            </a:extLst>
          </p:cNvPr>
          <p:cNvPicPr>
            <a:picLocks noChangeAspect="1"/>
          </p:cNvPicPr>
          <p:nvPr/>
        </p:nvPicPr>
        <p:blipFill>
          <a:blip r:embed="rId2">
            <a:alphaModFix amt="20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AC3931B-6301-93A9-7F82-CCD7C011E795}"/>
              </a:ext>
            </a:extLst>
          </p:cNvPr>
          <p:cNvPicPr>
            <a:picLocks noChangeAspect="1"/>
          </p:cNvPicPr>
          <p:nvPr/>
        </p:nvPicPr>
        <p:blipFill>
          <a:blip r:embed="rId3">
            <a:alphaModFix/>
          </a:blip>
          <a:stretch>
            <a:fillRect/>
          </a:stretch>
        </p:blipFill>
        <p:spPr>
          <a:xfrm>
            <a:off x="3678064" y="2733303"/>
            <a:ext cx="5077732" cy="1391394"/>
          </a:xfrm>
          <a:prstGeom prst="rect">
            <a:avLst/>
          </a:prstGeom>
        </p:spPr>
      </p:pic>
    </p:spTree>
    <p:extLst>
      <p:ext uri="{BB962C8B-B14F-4D97-AF65-F5344CB8AC3E}">
        <p14:creationId xmlns:p14="http://schemas.microsoft.com/office/powerpoint/2010/main" val="1390894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1FE35-9BFE-4D4F-4B24-D71BADDAB1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D85C907-3D73-F11E-1317-6E616D340E22}"/>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54BEDF98-0313-34E7-862C-C2D2C766A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39" name="Group 38">
            <a:extLst>
              <a:ext uri="{FF2B5EF4-FFF2-40B4-BE49-F238E27FC236}">
                <a16:creationId xmlns:a16="http://schemas.microsoft.com/office/drawing/2014/main" id="{63D26118-661B-CD2A-DF92-04042EAC8780}"/>
              </a:ext>
            </a:extLst>
          </p:cNvPr>
          <p:cNvGrpSpPr/>
          <p:nvPr/>
        </p:nvGrpSpPr>
        <p:grpSpPr>
          <a:xfrm>
            <a:off x="2546555" y="153896"/>
            <a:ext cx="3666271" cy="1553497"/>
            <a:chOff x="2546555" y="153896"/>
            <a:chExt cx="3666271" cy="1553497"/>
          </a:xfrm>
        </p:grpSpPr>
        <p:sp>
          <p:nvSpPr>
            <p:cNvPr id="10" name="Scroll: Horizontal 9">
              <a:extLst>
                <a:ext uri="{FF2B5EF4-FFF2-40B4-BE49-F238E27FC236}">
                  <a16:creationId xmlns:a16="http://schemas.microsoft.com/office/drawing/2014/main" id="{BAC21416-2953-B9E8-D76F-9DD29BF66D59}"/>
                </a:ext>
              </a:extLst>
            </p:cNvPr>
            <p:cNvSpPr/>
            <p:nvPr/>
          </p:nvSpPr>
          <p:spPr>
            <a:xfrm>
              <a:off x="2546555" y="153896"/>
              <a:ext cx="3549445" cy="155349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3" name="TextBox 22">
              <a:extLst>
                <a:ext uri="{FF2B5EF4-FFF2-40B4-BE49-F238E27FC236}">
                  <a16:creationId xmlns:a16="http://schemas.microsoft.com/office/drawing/2014/main" id="{A3683AB3-A593-9D43-C00E-B3A821D76DB7}"/>
                </a:ext>
              </a:extLst>
            </p:cNvPr>
            <p:cNvSpPr txBox="1"/>
            <p:nvPr/>
          </p:nvSpPr>
          <p:spPr>
            <a:xfrm>
              <a:off x="2712542" y="336953"/>
              <a:ext cx="3500284" cy="1200329"/>
            </a:xfrm>
            <a:prstGeom prst="rect">
              <a:avLst/>
            </a:prstGeom>
            <a:noFill/>
          </p:spPr>
          <p:txBody>
            <a:bodyPr wrap="square" rtlCol="0">
              <a:spAutoFit/>
            </a:bodyPr>
            <a:lstStyle/>
            <a:p>
              <a:r>
                <a:rPr lang="en-US" b="1" dirty="0">
                  <a:solidFill>
                    <a:schemeClr val="accent1">
                      <a:lumMod val="75000"/>
                    </a:schemeClr>
                  </a:solidFill>
                </a:rPr>
                <a:t>Ina: </a:t>
              </a:r>
              <a:r>
                <a:rPr lang="en-IN"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Can you also tell me How I can get the average price of menu items? I need to check budget for my order.</a:t>
              </a:r>
              <a:endParaRPr lang="en-IN" b="1" dirty="0">
                <a:solidFill>
                  <a:schemeClr val="accent1">
                    <a:lumMod val="75000"/>
                  </a:schemeClr>
                </a:solidFill>
              </a:endParaRPr>
            </a:p>
          </p:txBody>
        </p:sp>
      </p:grpSp>
      <p:grpSp>
        <p:nvGrpSpPr>
          <p:cNvPr id="40" name="Group 39">
            <a:extLst>
              <a:ext uri="{FF2B5EF4-FFF2-40B4-BE49-F238E27FC236}">
                <a16:creationId xmlns:a16="http://schemas.microsoft.com/office/drawing/2014/main" id="{6BE7763D-5BB8-651E-6AE4-AC89D80154F2}"/>
              </a:ext>
            </a:extLst>
          </p:cNvPr>
          <p:cNvGrpSpPr/>
          <p:nvPr/>
        </p:nvGrpSpPr>
        <p:grpSpPr>
          <a:xfrm>
            <a:off x="7089058" y="1583389"/>
            <a:ext cx="3618271" cy="894340"/>
            <a:chOff x="7089058" y="1583389"/>
            <a:chExt cx="3618271" cy="894340"/>
          </a:xfrm>
        </p:grpSpPr>
        <p:sp>
          <p:nvSpPr>
            <p:cNvPr id="25" name="Scroll: Horizontal 24">
              <a:extLst>
                <a:ext uri="{FF2B5EF4-FFF2-40B4-BE49-F238E27FC236}">
                  <a16:creationId xmlns:a16="http://schemas.microsoft.com/office/drawing/2014/main" id="{0ADC633F-7BA1-E7F3-86E0-793522AC8704}"/>
                </a:ext>
              </a:extLst>
            </p:cNvPr>
            <p:cNvSpPr/>
            <p:nvPr/>
          </p:nvSpPr>
          <p:spPr>
            <a:xfrm>
              <a:off x="7089058" y="1583389"/>
              <a:ext cx="3618271" cy="89434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6" name="TextBox 25">
              <a:extLst>
                <a:ext uri="{FF2B5EF4-FFF2-40B4-BE49-F238E27FC236}">
                  <a16:creationId xmlns:a16="http://schemas.microsoft.com/office/drawing/2014/main" id="{BF78000E-41C1-A76D-0DEC-97AC4BCD73FE}"/>
                </a:ext>
              </a:extLst>
            </p:cNvPr>
            <p:cNvSpPr txBox="1"/>
            <p:nvPr/>
          </p:nvSpPr>
          <p:spPr>
            <a:xfrm>
              <a:off x="7211962" y="1707393"/>
              <a:ext cx="3362632" cy="646331"/>
            </a:xfrm>
            <a:prstGeom prst="rect">
              <a:avLst/>
            </a:prstGeom>
            <a:noFill/>
          </p:spPr>
          <p:txBody>
            <a:bodyPr wrap="square" rtlCol="0">
              <a:spAutoFit/>
            </a:bodyPr>
            <a:lstStyle/>
            <a:p>
              <a:r>
                <a:rPr lang="en-US" b="1" dirty="0">
                  <a:solidFill>
                    <a:schemeClr val="accent1">
                      <a:lumMod val="75000"/>
                    </a:schemeClr>
                  </a:solidFill>
                </a:rPr>
                <a:t>Nicol: Sure! For this you got to use avg() function.</a:t>
              </a:r>
              <a:endParaRPr lang="en-IN" b="1" dirty="0">
                <a:solidFill>
                  <a:schemeClr val="accent1">
                    <a:lumMod val="75000"/>
                  </a:schemeClr>
                </a:solidFill>
              </a:endParaRPr>
            </a:p>
          </p:txBody>
        </p:sp>
      </p:grpSp>
      <p:grpSp>
        <p:nvGrpSpPr>
          <p:cNvPr id="41" name="Group 40">
            <a:extLst>
              <a:ext uri="{FF2B5EF4-FFF2-40B4-BE49-F238E27FC236}">
                <a16:creationId xmlns:a16="http://schemas.microsoft.com/office/drawing/2014/main" id="{5F947C4E-E22E-98F1-0325-1561FA29D1E7}"/>
              </a:ext>
            </a:extLst>
          </p:cNvPr>
          <p:cNvGrpSpPr/>
          <p:nvPr/>
        </p:nvGrpSpPr>
        <p:grpSpPr>
          <a:xfrm>
            <a:off x="7089058" y="2649061"/>
            <a:ext cx="3832814" cy="1042219"/>
            <a:chOff x="7089058" y="2649061"/>
            <a:chExt cx="3832814" cy="1042219"/>
          </a:xfrm>
        </p:grpSpPr>
        <p:sp>
          <p:nvSpPr>
            <p:cNvPr id="27" name="Scroll: Horizontal 26">
              <a:extLst>
                <a:ext uri="{FF2B5EF4-FFF2-40B4-BE49-F238E27FC236}">
                  <a16:creationId xmlns:a16="http://schemas.microsoft.com/office/drawing/2014/main" id="{197C342A-4FB4-3EFA-F5BD-7EE92D972A3F}"/>
                </a:ext>
              </a:extLst>
            </p:cNvPr>
            <p:cNvSpPr/>
            <p:nvPr/>
          </p:nvSpPr>
          <p:spPr>
            <a:xfrm>
              <a:off x="7089058" y="2649061"/>
              <a:ext cx="3618271" cy="104221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a:extLst>
                <a:ext uri="{FF2B5EF4-FFF2-40B4-BE49-F238E27FC236}">
                  <a16:creationId xmlns:a16="http://schemas.microsoft.com/office/drawing/2014/main" id="{AE007A30-A041-5B8F-1D65-4E0A6D013F6B}"/>
                </a:ext>
              </a:extLst>
            </p:cNvPr>
            <p:cNvSpPr txBox="1"/>
            <p:nvPr/>
          </p:nvSpPr>
          <p:spPr>
            <a:xfrm>
              <a:off x="7211962" y="2847004"/>
              <a:ext cx="3709910" cy="646331"/>
            </a:xfrm>
            <a:prstGeom prst="rect">
              <a:avLst/>
            </a:prstGeom>
            <a:noFill/>
          </p:spPr>
          <p:txBody>
            <a:bodyPr wrap="square" rtlCol="0">
              <a:spAutoFit/>
            </a:bodyPr>
            <a:lstStyle/>
            <a:p>
              <a:r>
                <a:rPr lang="en-US" b="1" dirty="0">
                  <a:solidFill>
                    <a:schemeClr val="accent1">
                      <a:lumMod val="75000"/>
                    </a:schemeClr>
                  </a:solidFill>
                </a:rPr>
                <a:t>Nicol: Here’s an example,</a:t>
              </a:r>
            </a:p>
            <a:p>
              <a:r>
                <a:rPr lang="en-US" b="1" dirty="0">
                  <a:solidFill>
                    <a:schemeClr val="accent1">
                      <a:lumMod val="75000"/>
                    </a:schemeClr>
                  </a:solidFill>
                </a:rPr>
                <a:t>Select avg(rating) from Restaurants;</a:t>
              </a:r>
              <a:endParaRPr lang="en-IN" b="1" dirty="0">
                <a:solidFill>
                  <a:schemeClr val="accent1">
                    <a:lumMod val="75000"/>
                  </a:schemeClr>
                </a:solidFill>
              </a:endParaRPr>
            </a:p>
          </p:txBody>
        </p:sp>
      </p:grpSp>
      <p:grpSp>
        <p:nvGrpSpPr>
          <p:cNvPr id="42" name="Group 41">
            <a:extLst>
              <a:ext uri="{FF2B5EF4-FFF2-40B4-BE49-F238E27FC236}">
                <a16:creationId xmlns:a16="http://schemas.microsoft.com/office/drawing/2014/main" id="{A9C6F84D-CDC0-13D6-02CA-01021DE7442B}"/>
              </a:ext>
            </a:extLst>
          </p:cNvPr>
          <p:cNvGrpSpPr/>
          <p:nvPr/>
        </p:nvGrpSpPr>
        <p:grpSpPr>
          <a:xfrm>
            <a:off x="2572517" y="3691280"/>
            <a:ext cx="3847947" cy="1012722"/>
            <a:chOff x="2572517" y="3691280"/>
            <a:chExt cx="3847947" cy="1012722"/>
          </a:xfrm>
        </p:grpSpPr>
        <p:sp>
          <p:nvSpPr>
            <p:cNvPr id="29" name="Scroll: Horizontal 28">
              <a:extLst>
                <a:ext uri="{FF2B5EF4-FFF2-40B4-BE49-F238E27FC236}">
                  <a16:creationId xmlns:a16="http://schemas.microsoft.com/office/drawing/2014/main" id="{0BA92154-37C6-6CF6-E546-D52237866F8F}"/>
                </a:ext>
              </a:extLst>
            </p:cNvPr>
            <p:cNvSpPr/>
            <p:nvPr/>
          </p:nvSpPr>
          <p:spPr>
            <a:xfrm>
              <a:off x="2572517" y="3691280"/>
              <a:ext cx="3618271" cy="101272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0" name="TextBox 29">
              <a:extLst>
                <a:ext uri="{FF2B5EF4-FFF2-40B4-BE49-F238E27FC236}">
                  <a16:creationId xmlns:a16="http://schemas.microsoft.com/office/drawing/2014/main" id="{5012B1A2-FBAA-AC1A-A734-DF5BDFC4615D}"/>
                </a:ext>
              </a:extLst>
            </p:cNvPr>
            <p:cNvSpPr txBox="1"/>
            <p:nvPr/>
          </p:nvSpPr>
          <p:spPr>
            <a:xfrm>
              <a:off x="2672605" y="3867865"/>
              <a:ext cx="3747859" cy="646331"/>
            </a:xfrm>
            <a:prstGeom prst="rect">
              <a:avLst/>
            </a:prstGeom>
            <a:noFill/>
          </p:spPr>
          <p:txBody>
            <a:bodyPr wrap="square" rtlCol="0">
              <a:spAutoFit/>
            </a:bodyPr>
            <a:lstStyle/>
            <a:p>
              <a:r>
                <a:rPr lang="en-US" b="1" dirty="0">
                  <a:solidFill>
                    <a:schemeClr val="accent1">
                      <a:lumMod val="75000"/>
                    </a:schemeClr>
                  </a:solidFill>
                </a:rPr>
                <a:t>Ina: like such?</a:t>
              </a:r>
            </a:p>
            <a:p>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Select </a:t>
              </a:r>
              <a:r>
                <a:rPr lang="en-IN" b="1" kern="100" dirty="0" err="1">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avg</a:t>
              </a:r>
              <a:r>
                <a:rPr lang="en-IN"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price) from </a:t>
              </a:r>
              <a:r>
                <a:rPr lang="en-IN" sz="18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Menu_Items</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p>
          </p:txBody>
        </p:sp>
      </p:grpSp>
      <p:grpSp>
        <p:nvGrpSpPr>
          <p:cNvPr id="43" name="Group 42">
            <a:extLst>
              <a:ext uri="{FF2B5EF4-FFF2-40B4-BE49-F238E27FC236}">
                <a16:creationId xmlns:a16="http://schemas.microsoft.com/office/drawing/2014/main" id="{0005AB99-677C-5F32-FB0B-ABAD57272C86}"/>
              </a:ext>
            </a:extLst>
          </p:cNvPr>
          <p:cNvGrpSpPr/>
          <p:nvPr/>
        </p:nvGrpSpPr>
        <p:grpSpPr>
          <a:xfrm>
            <a:off x="7089059" y="4791196"/>
            <a:ext cx="3062748" cy="563092"/>
            <a:chOff x="7089059" y="4791196"/>
            <a:chExt cx="3062748" cy="563092"/>
          </a:xfrm>
        </p:grpSpPr>
        <p:sp>
          <p:nvSpPr>
            <p:cNvPr id="31" name="Scroll: Horizontal 30">
              <a:extLst>
                <a:ext uri="{FF2B5EF4-FFF2-40B4-BE49-F238E27FC236}">
                  <a16:creationId xmlns:a16="http://schemas.microsoft.com/office/drawing/2014/main" id="{95EEE537-F2AF-8AB5-9159-2A6996C43B56}"/>
                </a:ext>
              </a:extLst>
            </p:cNvPr>
            <p:cNvSpPr/>
            <p:nvPr/>
          </p:nvSpPr>
          <p:spPr>
            <a:xfrm>
              <a:off x="7089059" y="4791196"/>
              <a:ext cx="2359742" cy="56309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2" name="TextBox 31">
              <a:extLst>
                <a:ext uri="{FF2B5EF4-FFF2-40B4-BE49-F238E27FC236}">
                  <a16:creationId xmlns:a16="http://schemas.microsoft.com/office/drawing/2014/main" id="{A1F258C7-AF94-7434-25B4-AA478797EB08}"/>
                </a:ext>
              </a:extLst>
            </p:cNvPr>
            <p:cNvSpPr txBox="1"/>
            <p:nvPr/>
          </p:nvSpPr>
          <p:spPr>
            <a:xfrm>
              <a:off x="7211962" y="4905279"/>
              <a:ext cx="2939845" cy="369332"/>
            </a:xfrm>
            <a:prstGeom prst="rect">
              <a:avLst/>
            </a:prstGeom>
            <a:noFill/>
          </p:spPr>
          <p:txBody>
            <a:bodyPr wrap="square" rtlCol="0">
              <a:spAutoFit/>
            </a:bodyPr>
            <a:lstStyle/>
            <a:p>
              <a:r>
                <a:rPr lang="en-US" b="1" dirty="0">
                  <a:solidFill>
                    <a:schemeClr val="accent1">
                      <a:lumMod val="75000"/>
                    </a:schemeClr>
                  </a:solidFill>
                </a:rPr>
                <a:t>Nicol: Yes! </a:t>
              </a:r>
              <a:endParaRPr lang="en-IN" b="1" dirty="0">
                <a:solidFill>
                  <a:schemeClr val="accent1">
                    <a:lumMod val="75000"/>
                  </a:schemeClr>
                </a:solidFill>
              </a:endParaRPr>
            </a:p>
          </p:txBody>
        </p:sp>
      </p:grpSp>
      <p:grpSp>
        <p:nvGrpSpPr>
          <p:cNvPr id="44" name="Group 43">
            <a:extLst>
              <a:ext uri="{FF2B5EF4-FFF2-40B4-BE49-F238E27FC236}">
                <a16:creationId xmlns:a16="http://schemas.microsoft.com/office/drawing/2014/main" id="{57007646-104E-A049-1735-761CDFDF8278}"/>
              </a:ext>
            </a:extLst>
          </p:cNvPr>
          <p:cNvGrpSpPr/>
          <p:nvPr/>
        </p:nvGrpSpPr>
        <p:grpSpPr>
          <a:xfrm>
            <a:off x="7089058" y="5585034"/>
            <a:ext cx="2939845" cy="1143570"/>
            <a:chOff x="7089058" y="5585034"/>
            <a:chExt cx="2939845" cy="1143570"/>
          </a:xfrm>
        </p:grpSpPr>
        <p:sp>
          <p:nvSpPr>
            <p:cNvPr id="36" name="Scroll: Horizontal 35">
              <a:extLst>
                <a:ext uri="{FF2B5EF4-FFF2-40B4-BE49-F238E27FC236}">
                  <a16:creationId xmlns:a16="http://schemas.microsoft.com/office/drawing/2014/main" id="{0CCC7900-5CB3-8038-A51F-6FF7842BC203}"/>
                </a:ext>
              </a:extLst>
            </p:cNvPr>
            <p:cNvSpPr/>
            <p:nvPr/>
          </p:nvSpPr>
          <p:spPr>
            <a:xfrm>
              <a:off x="7089058" y="5585034"/>
              <a:ext cx="2939845" cy="104221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7" name="TextBox 36">
              <a:extLst>
                <a:ext uri="{FF2B5EF4-FFF2-40B4-BE49-F238E27FC236}">
                  <a16:creationId xmlns:a16="http://schemas.microsoft.com/office/drawing/2014/main" id="{78F84E17-9F88-4308-908C-D2403F9023DA}"/>
                </a:ext>
              </a:extLst>
            </p:cNvPr>
            <p:cNvSpPr txBox="1"/>
            <p:nvPr/>
          </p:nvSpPr>
          <p:spPr>
            <a:xfrm>
              <a:off x="7211962" y="5805274"/>
              <a:ext cx="2512141" cy="923330"/>
            </a:xfrm>
            <a:prstGeom prst="rect">
              <a:avLst/>
            </a:prstGeom>
            <a:noFill/>
          </p:spPr>
          <p:txBody>
            <a:bodyPr wrap="square" rtlCol="0">
              <a:spAutoFit/>
            </a:bodyPr>
            <a:lstStyle/>
            <a:p>
              <a:r>
                <a:rPr lang="en-US" b="1" dirty="0">
                  <a:solidFill>
                    <a:schemeClr val="accent1">
                      <a:lumMod val="75000"/>
                    </a:schemeClr>
                  </a:solidFill>
                </a:rPr>
                <a:t>Nicol: Note that NULL values are ignored.</a:t>
              </a:r>
              <a:endParaRPr lang="en-IN" b="1" dirty="0">
                <a:solidFill>
                  <a:schemeClr val="accent1">
                    <a:lumMod val="75000"/>
                  </a:schemeClr>
                </a:solidFill>
              </a:endParaRPr>
            </a:p>
            <a:p>
              <a:endParaRPr lang="en-IN" b="1" dirty="0"/>
            </a:p>
          </p:txBody>
        </p:sp>
      </p:grpSp>
      <p:pic>
        <p:nvPicPr>
          <p:cNvPr id="24" name="Picture 23">
            <a:extLst>
              <a:ext uri="{FF2B5EF4-FFF2-40B4-BE49-F238E27FC236}">
                <a16:creationId xmlns:a16="http://schemas.microsoft.com/office/drawing/2014/main" id="{B1A6D920-168C-6E60-ED1D-F346FBB1F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784" y="3360523"/>
            <a:ext cx="5139629" cy="3504962"/>
          </a:xfrm>
          <a:prstGeom prst="rect">
            <a:avLst/>
          </a:prstGeom>
        </p:spPr>
      </p:pic>
    </p:spTree>
    <p:extLst>
      <p:ext uri="{BB962C8B-B14F-4D97-AF65-F5344CB8AC3E}">
        <p14:creationId xmlns:p14="http://schemas.microsoft.com/office/powerpoint/2010/main" val="2840023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3C4D-1837-ED1E-6FF4-5907C65F66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1E299CD-C2A6-242A-5459-4A7F8C1DEE24}"/>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483806A-A7DD-C0CA-15E8-9A4108AFB45A}"/>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86B82F33-DDAB-4E8E-A24D-3A8132863120}"/>
              </a:ext>
            </a:extLst>
          </p:cNvPr>
          <p:cNvPicPr>
            <a:picLocks noChangeAspect="1"/>
          </p:cNvPicPr>
          <p:nvPr/>
        </p:nvPicPr>
        <p:blipFill>
          <a:blip r:embed="rId2">
            <a:alphaModFix amt="35000"/>
          </a:blip>
          <a:stretch>
            <a:fillRect/>
          </a:stretch>
        </p:blipFill>
        <p:spPr>
          <a:xfrm>
            <a:off x="0" y="1"/>
            <a:ext cx="12192000" cy="6858000"/>
          </a:xfrm>
          <a:prstGeom prst="rect">
            <a:avLst/>
          </a:prstGeom>
        </p:spPr>
      </p:pic>
      <p:pic>
        <p:nvPicPr>
          <p:cNvPr id="6" name="Picture 5">
            <a:extLst>
              <a:ext uri="{FF2B5EF4-FFF2-40B4-BE49-F238E27FC236}">
                <a16:creationId xmlns:a16="http://schemas.microsoft.com/office/drawing/2014/main" id="{AD54317C-714E-9CBC-1D7F-C3943946B175}"/>
              </a:ext>
            </a:extLst>
          </p:cNvPr>
          <p:cNvPicPr>
            <a:picLocks noChangeAspect="1"/>
          </p:cNvPicPr>
          <p:nvPr/>
        </p:nvPicPr>
        <p:blipFill>
          <a:blip r:embed="rId3">
            <a:alphaModFix/>
          </a:blip>
          <a:stretch>
            <a:fillRect/>
          </a:stretch>
        </p:blipFill>
        <p:spPr>
          <a:xfrm>
            <a:off x="4494182" y="1770633"/>
            <a:ext cx="3203636" cy="2567995"/>
          </a:xfrm>
          <a:prstGeom prst="rect">
            <a:avLst/>
          </a:prstGeom>
        </p:spPr>
      </p:pic>
    </p:spTree>
    <p:extLst>
      <p:ext uri="{BB962C8B-B14F-4D97-AF65-F5344CB8AC3E}">
        <p14:creationId xmlns:p14="http://schemas.microsoft.com/office/powerpoint/2010/main" val="2404080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F543-14CB-61D5-F7A3-C5264BD1607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67E69BF-1A96-D17E-B16F-1918753C6467}"/>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BF09B3FB-585E-B31E-596C-16ACB795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10" name="Group 9">
            <a:extLst>
              <a:ext uri="{FF2B5EF4-FFF2-40B4-BE49-F238E27FC236}">
                <a16:creationId xmlns:a16="http://schemas.microsoft.com/office/drawing/2014/main" id="{BC328A50-65B1-02A1-CA35-228B4382B708}"/>
              </a:ext>
            </a:extLst>
          </p:cNvPr>
          <p:cNvGrpSpPr/>
          <p:nvPr/>
        </p:nvGrpSpPr>
        <p:grpSpPr>
          <a:xfrm>
            <a:off x="1954850" y="208315"/>
            <a:ext cx="3747859" cy="830826"/>
            <a:chOff x="2672605" y="6027174"/>
            <a:chExt cx="3747859" cy="830826"/>
          </a:xfrm>
        </p:grpSpPr>
        <p:sp>
          <p:nvSpPr>
            <p:cNvPr id="23" name="Scroll: Horizontal 22">
              <a:extLst>
                <a:ext uri="{FF2B5EF4-FFF2-40B4-BE49-F238E27FC236}">
                  <a16:creationId xmlns:a16="http://schemas.microsoft.com/office/drawing/2014/main" id="{726AEB3C-B668-97D0-4323-5993368C3634}"/>
                </a:ext>
              </a:extLst>
            </p:cNvPr>
            <p:cNvSpPr/>
            <p:nvPr/>
          </p:nvSpPr>
          <p:spPr>
            <a:xfrm>
              <a:off x="2672605" y="6027174"/>
              <a:ext cx="3747859" cy="830826"/>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a:extLst>
                <a:ext uri="{FF2B5EF4-FFF2-40B4-BE49-F238E27FC236}">
                  <a16:creationId xmlns:a16="http://schemas.microsoft.com/office/drawing/2014/main" id="{A82926F8-0D4A-0277-30AE-E0626136BB18}"/>
                </a:ext>
              </a:extLst>
            </p:cNvPr>
            <p:cNvSpPr txBox="1"/>
            <p:nvPr/>
          </p:nvSpPr>
          <p:spPr>
            <a:xfrm>
              <a:off x="2802194" y="6156621"/>
              <a:ext cx="3470787" cy="646331"/>
            </a:xfrm>
            <a:prstGeom prst="rect">
              <a:avLst/>
            </a:prstGeom>
            <a:noFill/>
          </p:spPr>
          <p:txBody>
            <a:bodyPr wrap="square" rtlCol="0">
              <a:spAutoFit/>
            </a:bodyPr>
            <a:lstStyle/>
            <a:p>
              <a:r>
                <a:rPr lang="en-US" b="1" dirty="0">
                  <a:solidFill>
                    <a:schemeClr val="accent1">
                      <a:lumMod val="75000"/>
                    </a:schemeClr>
                  </a:solidFill>
                </a:rPr>
                <a:t>Ina: Well, How can I check for NULL Values?</a:t>
              </a:r>
              <a:endParaRPr lang="en-IN" b="1" dirty="0">
                <a:solidFill>
                  <a:schemeClr val="accent1">
                    <a:lumMod val="75000"/>
                  </a:schemeClr>
                </a:solidFill>
              </a:endParaRPr>
            </a:p>
          </p:txBody>
        </p:sp>
      </p:grpSp>
      <p:grpSp>
        <p:nvGrpSpPr>
          <p:cNvPr id="28" name="Group 27">
            <a:extLst>
              <a:ext uri="{FF2B5EF4-FFF2-40B4-BE49-F238E27FC236}">
                <a16:creationId xmlns:a16="http://schemas.microsoft.com/office/drawing/2014/main" id="{29579425-1F19-CA19-C7FB-3E6107D972B1}"/>
              </a:ext>
            </a:extLst>
          </p:cNvPr>
          <p:cNvGrpSpPr/>
          <p:nvPr/>
        </p:nvGrpSpPr>
        <p:grpSpPr>
          <a:xfrm>
            <a:off x="6489292" y="927463"/>
            <a:ext cx="4788307" cy="1229033"/>
            <a:chOff x="6489293" y="1046548"/>
            <a:chExt cx="4788307" cy="1229033"/>
          </a:xfrm>
        </p:grpSpPr>
        <p:sp>
          <p:nvSpPr>
            <p:cNvPr id="26" name="Scroll: Horizontal 25">
              <a:extLst>
                <a:ext uri="{FF2B5EF4-FFF2-40B4-BE49-F238E27FC236}">
                  <a16:creationId xmlns:a16="http://schemas.microsoft.com/office/drawing/2014/main" id="{F6C1336B-E0FA-DB49-066A-5C4E70DCD5F8}"/>
                </a:ext>
              </a:extLst>
            </p:cNvPr>
            <p:cNvSpPr/>
            <p:nvPr/>
          </p:nvSpPr>
          <p:spPr>
            <a:xfrm>
              <a:off x="6489293" y="1046548"/>
              <a:ext cx="4178709" cy="122903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7" name="TextBox 26">
              <a:extLst>
                <a:ext uri="{FF2B5EF4-FFF2-40B4-BE49-F238E27FC236}">
                  <a16:creationId xmlns:a16="http://schemas.microsoft.com/office/drawing/2014/main" id="{16865CB8-9BB7-3553-2694-44819F37B3E1}"/>
                </a:ext>
              </a:extLst>
            </p:cNvPr>
            <p:cNvSpPr txBox="1"/>
            <p:nvPr/>
          </p:nvSpPr>
          <p:spPr>
            <a:xfrm>
              <a:off x="6656439" y="1209551"/>
              <a:ext cx="4621161" cy="923330"/>
            </a:xfrm>
            <a:prstGeom prst="rect">
              <a:avLst/>
            </a:prstGeom>
            <a:noFill/>
          </p:spPr>
          <p:txBody>
            <a:bodyPr wrap="square" rtlCol="0">
              <a:spAutoFit/>
            </a:bodyPr>
            <a:lstStyle/>
            <a:p>
              <a:r>
                <a:rPr lang="en-US" b="1" dirty="0">
                  <a:solidFill>
                    <a:schemeClr val="accent1">
                      <a:lumMod val="75000"/>
                    </a:schemeClr>
                  </a:solidFill>
                </a:rPr>
                <a:t>Nicol: Here’s the how you can check,</a:t>
              </a:r>
            </a:p>
            <a:p>
              <a:r>
                <a:rPr lang="en-US" b="1" dirty="0">
                  <a:solidFill>
                    <a:schemeClr val="accent1">
                      <a:lumMod val="75000"/>
                    </a:schemeClr>
                  </a:solidFill>
                </a:rPr>
                <a:t>Select </a:t>
              </a:r>
              <a:r>
                <a:rPr lang="en-US" b="1" dirty="0" err="1">
                  <a:solidFill>
                    <a:schemeClr val="accent1">
                      <a:lumMod val="75000"/>
                    </a:schemeClr>
                  </a:solidFill>
                </a:rPr>
                <a:t>column_names</a:t>
              </a:r>
              <a:r>
                <a:rPr lang="en-US" b="1" dirty="0">
                  <a:solidFill>
                    <a:schemeClr val="accent1">
                      <a:lumMod val="75000"/>
                    </a:schemeClr>
                  </a:solidFill>
                </a:rPr>
                <a:t> from </a:t>
              </a:r>
              <a:r>
                <a:rPr lang="en-US" b="1" dirty="0" err="1">
                  <a:solidFill>
                    <a:schemeClr val="accent1">
                      <a:lumMod val="75000"/>
                    </a:schemeClr>
                  </a:solidFill>
                </a:rPr>
                <a:t>table_name</a:t>
              </a:r>
              <a:endParaRPr lang="en-US" b="1" dirty="0">
                <a:solidFill>
                  <a:schemeClr val="accent1">
                    <a:lumMod val="75000"/>
                  </a:schemeClr>
                </a:solidFill>
              </a:endParaRPr>
            </a:p>
            <a:p>
              <a:r>
                <a:rPr lang="en-US" b="1" dirty="0">
                  <a:solidFill>
                    <a:schemeClr val="accent1">
                      <a:lumMod val="75000"/>
                    </a:schemeClr>
                  </a:solidFill>
                </a:rPr>
                <a:t>where </a:t>
              </a:r>
              <a:r>
                <a:rPr lang="en-US" b="1" dirty="0" err="1">
                  <a:solidFill>
                    <a:schemeClr val="accent1">
                      <a:lumMod val="75000"/>
                    </a:schemeClr>
                  </a:solidFill>
                </a:rPr>
                <a:t>column_name</a:t>
              </a:r>
              <a:r>
                <a:rPr lang="en-US" b="1" dirty="0">
                  <a:solidFill>
                    <a:schemeClr val="accent1">
                      <a:lumMod val="75000"/>
                    </a:schemeClr>
                  </a:solidFill>
                </a:rPr>
                <a:t> IS NULL;</a:t>
              </a:r>
            </a:p>
          </p:txBody>
        </p:sp>
      </p:grpSp>
      <p:grpSp>
        <p:nvGrpSpPr>
          <p:cNvPr id="31" name="Group 30">
            <a:extLst>
              <a:ext uri="{FF2B5EF4-FFF2-40B4-BE49-F238E27FC236}">
                <a16:creationId xmlns:a16="http://schemas.microsoft.com/office/drawing/2014/main" id="{68CBF253-9C3B-72AA-158F-389D1B283B7C}"/>
              </a:ext>
            </a:extLst>
          </p:cNvPr>
          <p:cNvGrpSpPr/>
          <p:nvPr/>
        </p:nvGrpSpPr>
        <p:grpSpPr>
          <a:xfrm>
            <a:off x="2015612" y="2163870"/>
            <a:ext cx="3747859" cy="1315759"/>
            <a:chOff x="1917290" y="2654710"/>
            <a:chExt cx="3747859" cy="1315759"/>
          </a:xfrm>
        </p:grpSpPr>
        <p:sp>
          <p:nvSpPr>
            <p:cNvPr id="29" name="Scroll: Horizontal 28">
              <a:extLst>
                <a:ext uri="{FF2B5EF4-FFF2-40B4-BE49-F238E27FC236}">
                  <a16:creationId xmlns:a16="http://schemas.microsoft.com/office/drawing/2014/main" id="{3C19DF9F-777A-40CF-F3A8-9755D6152282}"/>
                </a:ext>
              </a:extLst>
            </p:cNvPr>
            <p:cNvSpPr/>
            <p:nvPr/>
          </p:nvSpPr>
          <p:spPr>
            <a:xfrm>
              <a:off x="1917290" y="2654710"/>
              <a:ext cx="3747859" cy="131575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30" name="TextBox 29">
              <a:extLst>
                <a:ext uri="{FF2B5EF4-FFF2-40B4-BE49-F238E27FC236}">
                  <a16:creationId xmlns:a16="http://schemas.microsoft.com/office/drawing/2014/main" id="{6FF4F647-6745-EA6D-CE65-9BC9C61DA2A6}"/>
                </a:ext>
              </a:extLst>
            </p:cNvPr>
            <p:cNvSpPr txBox="1"/>
            <p:nvPr/>
          </p:nvSpPr>
          <p:spPr>
            <a:xfrm>
              <a:off x="2129179" y="2850924"/>
              <a:ext cx="3275910" cy="923330"/>
            </a:xfrm>
            <a:prstGeom prst="rect">
              <a:avLst/>
            </a:prstGeom>
            <a:noFill/>
          </p:spPr>
          <p:txBody>
            <a:bodyPr wrap="square" rtlCol="0">
              <a:spAutoFit/>
            </a:bodyPr>
            <a:lstStyle/>
            <a:p>
              <a:r>
                <a:rPr lang="en-US" b="1" dirty="0">
                  <a:solidFill>
                    <a:schemeClr val="accent1">
                      <a:lumMod val="75000"/>
                    </a:schemeClr>
                  </a:solidFill>
                </a:rPr>
                <a:t>Ina: select rating from Restaurants where rating is NULL;</a:t>
              </a:r>
            </a:p>
          </p:txBody>
        </p:sp>
      </p:grpSp>
      <p:grpSp>
        <p:nvGrpSpPr>
          <p:cNvPr id="34" name="Group 33">
            <a:extLst>
              <a:ext uri="{FF2B5EF4-FFF2-40B4-BE49-F238E27FC236}">
                <a16:creationId xmlns:a16="http://schemas.microsoft.com/office/drawing/2014/main" id="{413E3367-AAC4-2125-16C9-ADAD46F1D6FA}"/>
              </a:ext>
            </a:extLst>
          </p:cNvPr>
          <p:cNvGrpSpPr/>
          <p:nvPr/>
        </p:nvGrpSpPr>
        <p:grpSpPr>
          <a:xfrm>
            <a:off x="6489291" y="3429000"/>
            <a:ext cx="4178709" cy="951982"/>
            <a:chOff x="6499126" y="3555266"/>
            <a:chExt cx="4178709" cy="951982"/>
          </a:xfrm>
        </p:grpSpPr>
        <p:sp>
          <p:nvSpPr>
            <p:cNvPr id="32" name="Scroll: Horizontal 31">
              <a:extLst>
                <a:ext uri="{FF2B5EF4-FFF2-40B4-BE49-F238E27FC236}">
                  <a16:creationId xmlns:a16="http://schemas.microsoft.com/office/drawing/2014/main" id="{0027EE7E-C750-A9C7-0897-6AA2B6A9FD72}"/>
                </a:ext>
              </a:extLst>
            </p:cNvPr>
            <p:cNvSpPr/>
            <p:nvPr/>
          </p:nvSpPr>
          <p:spPr>
            <a:xfrm>
              <a:off x="6499126" y="3555266"/>
              <a:ext cx="4178709" cy="95198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33" name="TextBox 32">
              <a:extLst>
                <a:ext uri="{FF2B5EF4-FFF2-40B4-BE49-F238E27FC236}">
                  <a16:creationId xmlns:a16="http://schemas.microsoft.com/office/drawing/2014/main" id="{7208B70E-C426-411D-DDA5-86F0B06C3D36}"/>
                </a:ext>
              </a:extLst>
            </p:cNvPr>
            <p:cNvSpPr txBox="1"/>
            <p:nvPr/>
          </p:nvSpPr>
          <p:spPr>
            <a:xfrm>
              <a:off x="6656438" y="3708091"/>
              <a:ext cx="3765755" cy="646331"/>
            </a:xfrm>
            <a:prstGeom prst="rect">
              <a:avLst/>
            </a:prstGeom>
            <a:noFill/>
          </p:spPr>
          <p:txBody>
            <a:bodyPr wrap="square" rtlCol="0">
              <a:spAutoFit/>
            </a:bodyPr>
            <a:lstStyle/>
            <a:p>
              <a:r>
                <a:rPr lang="en-US" b="1" dirty="0">
                  <a:solidFill>
                    <a:schemeClr val="accent1">
                      <a:lumMod val="75000"/>
                    </a:schemeClr>
                  </a:solidFill>
                </a:rPr>
                <a:t>Nicol: Correct Ina! You can also check for info that are not NULL</a:t>
              </a:r>
              <a:endParaRPr lang="en-IN" b="1" dirty="0">
                <a:solidFill>
                  <a:schemeClr val="accent1">
                    <a:lumMod val="75000"/>
                  </a:schemeClr>
                </a:solidFill>
              </a:endParaRPr>
            </a:p>
          </p:txBody>
        </p:sp>
      </p:grpSp>
      <p:grpSp>
        <p:nvGrpSpPr>
          <p:cNvPr id="37" name="Group 36">
            <a:extLst>
              <a:ext uri="{FF2B5EF4-FFF2-40B4-BE49-F238E27FC236}">
                <a16:creationId xmlns:a16="http://schemas.microsoft.com/office/drawing/2014/main" id="{6F94EDA1-9AEE-8E38-4692-3D4F39B5940D}"/>
              </a:ext>
            </a:extLst>
          </p:cNvPr>
          <p:cNvGrpSpPr/>
          <p:nvPr/>
        </p:nvGrpSpPr>
        <p:grpSpPr>
          <a:xfrm>
            <a:off x="2048814" y="4464109"/>
            <a:ext cx="1810904" cy="586362"/>
            <a:chOff x="2141664" y="4581832"/>
            <a:chExt cx="1810904" cy="586362"/>
          </a:xfrm>
        </p:grpSpPr>
        <p:sp>
          <p:nvSpPr>
            <p:cNvPr id="35" name="Scroll: Horizontal 34">
              <a:extLst>
                <a:ext uri="{FF2B5EF4-FFF2-40B4-BE49-F238E27FC236}">
                  <a16:creationId xmlns:a16="http://schemas.microsoft.com/office/drawing/2014/main" id="{7844303F-4AFB-2DF8-49CF-B8091BC054AA}"/>
                </a:ext>
              </a:extLst>
            </p:cNvPr>
            <p:cNvSpPr/>
            <p:nvPr/>
          </p:nvSpPr>
          <p:spPr>
            <a:xfrm>
              <a:off x="2141664" y="4581832"/>
              <a:ext cx="1810904" cy="58636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6" name="TextBox 35">
              <a:extLst>
                <a:ext uri="{FF2B5EF4-FFF2-40B4-BE49-F238E27FC236}">
                  <a16:creationId xmlns:a16="http://schemas.microsoft.com/office/drawing/2014/main" id="{5F398208-8EF3-6F56-095C-59821515A9A5}"/>
                </a:ext>
              </a:extLst>
            </p:cNvPr>
            <p:cNvSpPr txBox="1"/>
            <p:nvPr/>
          </p:nvSpPr>
          <p:spPr>
            <a:xfrm>
              <a:off x="2227501" y="4739148"/>
              <a:ext cx="1725067" cy="369332"/>
            </a:xfrm>
            <a:prstGeom prst="rect">
              <a:avLst/>
            </a:prstGeom>
            <a:noFill/>
          </p:spPr>
          <p:txBody>
            <a:bodyPr wrap="square" rtlCol="0">
              <a:spAutoFit/>
            </a:bodyPr>
            <a:lstStyle/>
            <a:p>
              <a:r>
                <a:rPr lang="en-US" b="1" dirty="0">
                  <a:solidFill>
                    <a:schemeClr val="accent1">
                      <a:lumMod val="75000"/>
                    </a:schemeClr>
                  </a:solidFill>
                </a:rPr>
                <a:t>Ina: How?</a:t>
              </a:r>
              <a:endParaRPr lang="en-IN" b="1" dirty="0">
                <a:solidFill>
                  <a:schemeClr val="accent1">
                    <a:lumMod val="75000"/>
                  </a:schemeClr>
                </a:solidFill>
              </a:endParaRPr>
            </a:p>
          </p:txBody>
        </p:sp>
      </p:grpSp>
      <p:grpSp>
        <p:nvGrpSpPr>
          <p:cNvPr id="40" name="Group 39">
            <a:extLst>
              <a:ext uri="{FF2B5EF4-FFF2-40B4-BE49-F238E27FC236}">
                <a16:creationId xmlns:a16="http://schemas.microsoft.com/office/drawing/2014/main" id="{8188FFA9-F7E2-911E-3270-954B39C7BECC}"/>
              </a:ext>
            </a:extLst>
          </p:cNvPr>
          <p:cNvGrpSpPr/>
          <p:nvPr/>
        </p:nvGrpSpPr>
        <p:grpSpPr>
          <a:xfrm>
            <a:off x="6442338" y="5042144"/>
            <a:ext cx="3569310" cy="1086703"/>
            <a:chOff x="6512239" y="5209925"/>
            <a:chExt cx="3569310" cy="1086703"/>
          </a:xfrm>
        </p:grpSpPr>
        <p:sp>
          <p:nvSpPr>
            <p:cNvPr id="38" name="Scroll: Horizontal 37">
              <a:extLst>
                <a:ext uri="{FF2B5EF4-FFF2-40B4-BE49-F238E27FC236}">
                  <a16:creationId xmlns:a16="http://schemas.microsoft.com/office/drawing/2014/main" id="{CAFB10F0-2BED-6F1C-260E-C752A7D6228F}"/>
                </a:ext>
              </a:extLst>
            </p:cNvPr>
            <p:cNvSpPr/>
            <p:nvPr/>
          </p:nvSpPr>
          <p:spPr>
            <a:xfrm>
              <a:off x="6512239" y="5209925"/>
              <a:ext cx="3569310" cy="108670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9" name="TextBox 38">
              <a:extLst>
                <a:ext uri="{FF2B5EF4-FFF2-40B4-BE49-F238E27FC236}">
                  <a16:creationId xmlns:a16="http://schemas.microsoft.com/office/drawing/2014/main" id="{A9E7A884-12C0-F6C7-3956-95FCB66821C5}"/>
                </a:ext>
              </a:extLst>
            </p:cNvPr>
            <p:cNvSpPr txBox="1"/>
            <p:nvPr/>
          </p:nvSpPr>
          <p:spPr>
            <a:xfrm>
              <a:off x="6657433" y="5454486"/>
              <a:ext cx="3320939" cy="646331"/>
            </a:xfrm>
            <a:prstGeom prst="rect">
              <a:avLst/>
            </a:prstGeom>
            <a:noFill/>
          </p:spPr>
          <p:txBody>
            <a:bodyPr wrap="square" rtlCol="0">
              <a:spAutoFit/>
            </a:bodyPr>
            <a:lstStyle/>
            <a:p>
              <a:r>
                <a:rPr lang="en-US" b="1" dirty="0">
                  <a:solidFill>
                    <a:schemeClr val="accent1">
                      <a:lumMod val="75000"/>
                    </a:schemeClr>
                  </a:solidFill>
                </a:rPr>
                <a:t>Nicol: By replacing IS NULL by IS NOT NULL</a:t>
              </a:r>
              <a:endParaRPr lang="en-IN" b="1" dirty="0">
                <a:solidFill>
                  <a:schemeClr val="accent1">
                    <a:lumMod val="75000"/>
                  </a:schemeClr>
                </a:solidFill>
              </a:endParaRPr>
            </a:p>
          </p:txBody>
        </p:sp>
      </p:grpSp>
      <p:grpSp>
        <p:nvGrpSpPr>
          <p:cNvPr id="43" name="Group 42">
            <a:extLst>
              <a:ext uri="{FF2B5EF4-FFF2-40B4-BE49-F238E27FC236}">
                <a16:creationId xmlns:a16="http://schemas.microsoft.com/office/drawing/2014/main" id="{BC868132-8836-1F0B-DCF5-B56FB0655B00}"/>
              </a:ext>
            </a:extLst>
          </p:cNvPr>
          <p:cNvGrpSpPr/>
          <p:nvPr/>
        </p:nvGrpSpPr>
        <p:grpSpPr>
          <a:xfrm>
            <a:off x="2084439" y="6280076"/>
            <a:ext cx="3653895" cy="522876"/>
            <a:chOff x="1796209" y="6335124"/>
            <a:chExt cx="3653895" cy="522876"/>
          </a:xfrm>
        </p:grpSpPr>
        <p:sp>
          <p:nvSpPr>
            <p:cNvPr id="41" name="Scroll: Horizontal 40">
              <a:extLst>
                <a:ext uri="{FF2B5EF4-FFF2-40B4-BE49-F238E27FC236}">
                  <a16:creationId xmlns:a16="http://schemas.microsoft.com/office/drawing/2014/main" id="{A7C4D33E-67C2-57BA-350C-C2D7928E4228}"/>
                </a:ext>
              </a:extLst>
            </p:cNvPr>
            <p:cNvSpPr/>
            <p:nvPr/>
          </p:nvSpPr>
          <p:spPr>
            <a:xfrm>
              <a:off x="1796209" y="6335124"/>
              <a:ext cx="3653895" cy="522876"/>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42" name="TextBox 41">
              <a:extLst>
                <a:ext uri="{FF2B5EF4-FFF2-40B4-BE49-F238E27FC236}">
                  <a16:creationId xmlns:a16="http://schemas.microsoft.com/office/drawing/2014/main" id="{4DF392A0-E627-1B76-25C5-7C9CA2F95426}"/>
                </a:ext>
              </a:extLst>
            </p:cNvPr>
            <p:cNvSpPr txBox="1"/>
            <p:nvPr/>
          </p:nvSpPr>
          <p:spPr>
            <a:xfrm>
              <a:off x="1954849" y="6433620"/>
              <a:ext cx="3045413" cy="369332"/>
            </a:xfrm>
            <a:prstGeom prst="rect">
              <a:avLst/>
            </a:prstGeom>
            <a:noFill/>
          </p:spPr>
          <p:txBody>
            <a:bodyPr wrap="square" rtlCol="0">
              <a:spAutoFit/>
            </a:bodyPr>
            <a:lstStyle/>
            <a:p>
              <a:r>
                <a:rPr lang="en-US" b="1" dirty="0">
                  <a:solidFill>
                    <a:schemeClr val="accent1">
                      <a:lumMod val="75000"/>
                    </a:schemeClr>
                  </a:solidFill>
                </a:rPr>
                <a:t>Ina: Oo Interesting!</a:t>
              </a:r>
              <a:endParaRPr lang="en-IN" b="1" dirty="0">
                <a:solidFill>
                  <a:schemeClr val="accent1">
                    <a:lumMod val="75000"/>
                  </a:schemeClr>
                </a:solidFill>
              </a:endParaRPr>
            </a:p>
          </p:txBody>
        </p:sp>
      </p:grpSp>
      <p:pic>
        <p:nvPicPr>
          <p:cNvPr id="45" name="Picture 44">
            <a:extLst>
              <a:ext uri="{FF2B5EF4-FFF2-40B4-BE49-F238E27FC236}">
                <a16:creationId xmlns:a16="http://schemas.microsoft.com/office/drawing/2014/main" id="{76904DAC-2F4A-2218-6713-C4FC0C2F9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396" y="3285597"/>
            <a:ext cx="5241725" cy="3574586"/>
          </a:xfrm>
          <a:prstGeom prst="rect">
            <a:avLst/>
          </a:prstGeom>
        </p:spPr>
      </p:pic>
    </p:spTree>
    <p:extLst>
      <p:ext uri="{BB962C8B-B14F-4D97-AF65-F5344CB8AC3E}">
        <p14:creationId xmlns:p14="http://schemas.microsoft.com/office/powerpoint/2010/main" val="93122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F2179-EB66-34BA-CA5D-D3E25DA598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36802D-50D7-5518-CB3E-6F42F7FF81E3}"/>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CADC3D2-5133-393D-3948-F5D309DE3049}"/>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ACC54EF1-4F2E-69CA-8EFF-2EA7DEEBDF9A}"/>
              </a:ext>
            </a:extLst>
          </p:cNvPr>
          <p:cNvPicPr>
            <a:picLocks noChangeAspect="1"/>
          </p:cNvPicPr>
          <p:nvPr/>
        </p:nvPicPr>
        <p:blipFill>
          <a:blip r:embed="rId2">
            <a:alphaModFix amt="35000"/>
          </a:blip>
          <a:stretch>
            <a:fillRect/>
          </a:stretch>
        </p:blipFill>
        <p:spPr>
          <a:xfrm>
            <a:off x="1" y="-13004"/>
            <a:ext cx="12192000" cy="6871004"/>
          </a:xfrm>
          <a:prstGeom prst="rect">
            <a:avLst/>
          </a:prstGeom>
        </p:spPr>
      </p:pic>
      <p:pic>
        <p:nvPicPr>
          <p:cNvPr id="6" name="Picture 5">
            <a:extLst>
              <a:ext uri="{FF2B5EF4-FFF2-40B4-BE49-F238E27FC236}">
                <a16:creationId xmlns:a16="http://schemas.microsoft.com/office/drawing/2014/main" id="{7EB8FECD-2298-D49D-691A-20575BA99476}"/>
              </a:ext>
            </a:extLst>
          </p:cNvPr>
          <p:cNvPicPr>
            <a:picLocks noChangeAspect="1"/>
          </p:cNvPicPr>
          <p:nvPr/>
        </p:nvPicPr>
        <p:blipFill>
          <a:blip r:embed="rId3">
            <a:alphaModFix/>
          </a:blip>
          <a:stretch>
            <a:fillRect/>
          </a:stretch>
        </p:blipFill>
        <p:spPr>
          <a:xfrm>
            <a:off x="3519985" y="2690651"/>
            <a:ext cx="5152029" cy="1476697"/>
          </a:xfrm>
          <a:prstGeom prst="rect">
            <a:avLst/>
          </a:prstGeom>
        </p:spPr>
      </p:pic>
    </p:spTree>
    <p:extLst>
      <p:ext uri="{BB962C8B-B14F-4D97-AF65-F5344CB8AC3E}">
        <p14:creationId xmlns:p14="http://schemas.microsoft.com/office/powerpoint/2010/main" val="4143587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971C-B496-3FCA-4585-EE7C55880D6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D27B010-9007-BEB7-CEFC-99DC0805369B}"/>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C986E934-208D-0C4F-4C7D-56AA8C441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5" name="Group 4">
            <a:extLst>
              <a:ext uri="{FF2B5EF4-FFF2-40B4-BE49-F238E27FC236}">
                <a16:creationId xmlns:a16="http://schemas.microsoft.com/office/drawing/2014/main" id="{091B16C8-5BD2-0022-1894-F7C8FBEFB0D4}"/>
              </a:ext>
            </a:extLst>
          </p:cNvPr>
          <p:cNvGrpSpPr/>
          <p:nvPr/>
        </p:nvGrpSpPr>
        <p:grpSpPr>
          <a:xfrm>
            <a:off x="2305811" y="240923"/>
            <a:ext cx="3954336" cy="995423"/>
            <a:chOff x="2141664" y="266218"/>
            <a:chExt cx="3954336" cy="995423"/>
          </a:xfrm>
        </p:grpSpPr>
        <p:sp>
          <p:nvSpPr>
            <p:cNvPr id="2" name="Scroll: Horizontal 1">
              <a:extLst>
                <a:ext uri="{FF2B5EF4-FFF2-40B4-BE49-F238E27FC236}">
                  <a16:creationId xmlns:a16="http://schemas.microsoft.com/office/drawing/2014/main" id="{062ACCA3-CDE9-7CE3-217D-88866D1E9FB7}"/>
                </a:ext>
              </a:extLst>
            </p:cNvPr>
            <p:cNvSpPr/>
            <p:nvPr/>
          </p:nvSpPr>
          <p:spPr>
            <a:xfrm>
              <a:off x="2141664" y="266218"/>
              <a:ext cx="3954336" cy="99542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DDC58202-ECB2-AB1E-4F75-E655BE037D8D}"/>
                </a:ext>
              </a:extLst>
            </p:cNvPr>
            <p:cNvSpPr txBox="1"/>
            <p:nvPr/>
          </p:nvSpPr>
          <p:spPr>
            <a:xfrm>
              <a:off x="2330543" y="440763"/>
              <a:ext cx="3576577" cy="646331"/>
            </a:xfrm>
            <a:prstGeom prst="rect">
              <a:avLst/>
            </a:prstGeom>
            <a:noFill/>
          </p:spPr>
          <p:txBody>
            <a:bodyPr wrap="square" rtlCol="0">
              <a:spAutoFit/>
            </a:bodyPr>
            <a:lstStyle/>
            <a:p>
              <a:r>
                <a:rPr lang="en-US" b="1" dirty="0">
                  <a:solidFill>
                    <a:schemeClr val="accent1">
                      <a:lumMod val="75000"/>
                    </a:schemeClr>
                  </a:solidFill>
                </a:rPr>
                <a:t>Ina: How can I </a:t>
              </a:r>
              <a:r>
                <a:rPr lang="en-IN"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get</a:t>
              </a:r>
              <a:r>
                <a:rPr lang="en-IN"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restaurant list in a more readable format?</a:t>
              </a:r>
              <a:endParaRPr lang="en-IN" b="1" dirty="0">
                <a:solidFill>
                  <a:schemeClr val="accent1">
                    <a:lumMod val="75000"/>
                  </a:schemeClr>
                </a:solidFill>
              </a:endParaRPr>
            </a:p>
          </p:txBody>
        </p:sp>
      </p:grpSp>
      <p:grpSp>
        <p:nvGrpSpPr>
          <p:cNvPr id="9" name="Group 8">
            <a:extLst>
              <a:ext uri="{FF2B5EF4-FFF2-40B4-BE49-F238E27FC236}">
                <a16:creationId xmlns:a16="http://schemas.microsoft.com/office/drawing/2014/main" id="{16947CCD-6B89-B106-AAE8-4E931BEFE19C}"/>
              </a:ext>
            </a:extLst>
          </p:cNvPr>
          <p:cNvGrpSpPr/>
          <p:nvPr/>
        </p:nvGrpSpPr>
        <p:grpSpPr>
          <a:xfrm>
            <a:off x="6887046" y="955151"/>
            <a:ext cx="4155311" cy="1338189"/>
            <a:chOff x="6965094" y="1309478"/>
            <a:chExt cx="4155311" cy="1338189"/>
          </a:xfrm>
        </p:grpSpPr>
        <p:sp>
          <p:nvSpPr>
            <p:cNvPr id="6" name="Scroll: Horizontal 5">
              <a:extLst>
                <a:ext uri="{FF2B5EF4-FFF2-40B4-BE49-F238E27FC236}">
                  <a16:creationId xmlns:a16="http://schemas.microsoft.com/office/drawing/2014/main" id="{B0342410-FC07-8038-84BF-5A572650F2E5}"/>
                </a:ext>
              </a:extLst>
            </p:cNvPr>
            <p:cNvSpPr/>
            <p:nvPr/>
          </p:nvSpPr>
          <p:spPr>
            <a:xfrm>
              <a:off x="6965094" y="1309478"/>
              <a:ext cx="4155311" cy="133818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TextBox 7">
              <a:extLst>
                <a:ext uri="{FF2B5EF4-FFF2-40B4-BE49-F238E27FC236}">
                  <a16:creationId xmlns:a16="http://schemas.microsoft.com/office/drawing/2014/main" id="{775D1F5B-BAD8-F802-A76B-48B252356E7C}"/>
                </a:ext>
              </a:extLst>
            </p:cNvPr>
            <p:cNvSpPr txBox="1"/>
            <p:nvPr/>
          </p:nvSpPr>
          <p:spPr>
            <a:xfrm>
              <a:off x="7115564" y="1516907"/>
              <a:ext cx="3854369" cy="923330"/>
            </a:xfrm>
            <a:prstGeom prst="rect">
              <a:avLst/>
            </a:prstGeom>
            <a:noFill/>
          </p:spPr>
          <p:txBody>
            <a:bodyPr wrap="square" rtlCol="0">
              <a:spAutoFit/>
            </a:bodyPr>
            <a:lstStyle/>
            <a:p>
              <a:r>
                <a:rPr lang="en-US" b="1" dirty="0">
                  <a:solidFill>
                    <a:schemeClr val="accent1">
                      <a:lumMod val="75000"/>
                    </a:schemeClr>
                  </a:solidFill>
                </a:rPr>
                <a:t>Nicol: You can use Alias, which is nothing but a temporary name of column-name</a:t>
              </a:r>
              <a:endParaRPr lang="en-IN" b="1" dirty="0">
                <a:solidFill>
                  <a:schemeClr val="accent1">
                    <a:lumMod val="75000"/>
                  </a:schemeClr>
                </a:solidFill>
              </a:endParaRPr>
            </a:p>
          </p:txBody>
        </p:sp>
      </p:grpSp>
      <p:grpSp>
        <p:nvGrpSpPr>
          <p:cNvPr id="17" name="Group 16">
            <a:extLst>
              <a:ext uri="{FF2B5EF4-FFF2-40B4-BE49-F238E27FC236}">
                <a16:creationId xmlns:a16="http://schemas.microsoft.com/office/drawing/2014/main" id="{34F53133-720D-E2B0-98C7-69B6C602CFBF}"/>
              </a:ext>
            </a:extLst>
          </p:cNvPr>
          <p:cNvGrpSpPr/>
          <p:nvPr/>
        </p:nvGrpSpPr>
        <p:grpSpPr>
          <a:xfrm>
            <a:off x="1977514" y="2419307"/>
            <a:ext cx="4282633" cy="605905"/>
            <a:chOff x="1977515" y="2472693"/>
            <a:chExt cx="4282633" cy="1099595"/>
          </a:xfrm>
        </p:grpSpPr>
        <p:sp>
          <p:nvSpPr>
            <p:cNvPr id="11" name="Scroll: Horizontal 10">
              <a:extLst>
                <a:ext uri="{FF2B5EF4-FFF2-40B4-BE49-F238E27FC236}">
                  <a16:creationId xmlns:a16="http://schemas.microsoft.com/office/drawing/2014/main" id="{4235FCFC-655B-5755-EAB7-1B3E094960E6}"/>
                </a:ext>
              </a:extLst>
            </p:cNvPr>
            <p:cNvSpPr/>
            <p:nvPr/>
          </p:nvSpPr>
          <p:spPr>
            <a:xfrm>
              <a:off x="1977515" y="2472693"/>
              <a:ext cx="4282633" cy="109959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4" name="TextBox 13">
              <a:extLst>
                <a:ext uri="{FF2B5EF4-FFF2-40B4-BE49-F238E27FC236}">
                  <a16:creationId xmlns:a16="http://schemas.microsoft.com/office/drawing/2014/main" id="{C77575A9-D283-D366-0B6D-C3EFB5EF85FD}"/>
                </a:ext>
              </a:extLst>
            </p:cNvPr>
            <p:cNvSpPr txBox="1"/>
            <p:nvPr/>
          </p:nvSpPr>
          <p:spPr>
            <a:xfrm>
              <a:off x="2083444" y="2718235"/>
              <a:ext cx="3954336" cy="670263"/>
            </a:xfrm>
            <a:prstGeom prst="rect">
              <a:avLst/>
            </a:prstGeom>
            <a:noFill/>
          </p:spPr>
          <p:txBody>
            <a:bodyPr wrap="square" rtlCol="0">
              <a:spAutoFit/>
            </a:bodyPr>
            <a:lstStyle/>
            <a:p>
              <a:r>
                <a:rPr lang="en-US" b="1" dirty="0">
                  <a:solidFill>
                    <a:schemeClr val="accent1">
                      <a:lumMod val="75000"/>
                    </a:schemeClr>
                  </a:solidFill>
                </a:rPr>
                <a:t>Ina: How can I use it?</a:t>
              </a:r>
              <a:endParaRPr lang="en-IN" b="1" dirty="0">
                <a:solidFill>
                  <a:schemeClr val="accent1">
                    <a:lumMod val="75000"/>
                  </a:schemeClr>
                </a:solidFill>
              </a:endParaRPr>
            </a:p>
          </p:txBody>
        </p:sp>
      </p:grpSp>
      <p:grpSp>
        <p:nvGrpSpPr>
          <p:cNvPr id="16" name="Group 15">
            <a:extLst>
              <a:ext uri="{FF2B5EF4-FFF2-40B4-BE49-F238E27FC236}">
                <a16:creationId xmlns:a16="http://schemas.microsoft.com/office/drawing/2014/main" id="{91C35CB1-AA46-F9D9-72A4-36D6B3CDC2AD}"/>
              </a:ext>
            </a:extLst>
          </p:cNvPr>
          <p:cNvGrpSpPr/>
          <p:nvPr/>
        </p:nvGrpSpPr>
        <p:grpSpPr>
          <a:xfrm>
            <a:off x="6887499" y="3055716"/>
            <a:ext cx="4409955" cy="1099595"/>
            <a:chOff x="6837772" y="3561431"/>
            <a:chExt cx="4409955" cy="1099595"/>
          </a:xfrm>
        </p:grpSpPr>
        <p:sp>
          <p:nvSpPr>
            <p:cNvPr id="13" name="Scroll: Horizontal 12">
              <a:extLst>
                <a:ext uri="{FF2B5EF4-FFF2-40B4-BE49-F238E27FC236}">
                  <a16:creationId xmlns:a16="http://schemas.microsoft.com/office/drawing/2014/main" id="{B6D8772D-B5CE-CC64-4FFE-3EEE7990A076}"/>
                </a:ext>
              </a:extLst>
            </p:cNvPr>
            <p:cNvSpPr/>
            <p:nvPr/>
          </p:nvSpPr>
          <p:spPr>
            <a:xfrm>
              <a:off x="6837772" y="3561431"/>
              <a:ext cx="4282633" cy="109959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5" name="TextBox 14">
              <a:extLst>
                <a:ext uri="{FF2B5EF4-FFF2-40B4-BE49-F238E27FC236}">
                  <a16:creationId xmlns:a16="http://schemas.microsoft.com/office/drawing/2014/main" id="{66D718E1-CBB8-6184-3FD7-97E147062DC3}"/>
                </a:ext>
              </a:extLst>
            </p:cNvPr>
            <p:cNvSpPr txBox="1"/>
            <p:nvPr/>
          </p:nvSpPr>
          <p:spPr>
            <a:xfrm>
              <a:off x="6965094" y="3780148"/>
              <a:ext cx="4282633" cy="646331"/>
            </a:xfrm>
            <a:prstGeom prst="rect">
              <a:avLst/>
            </a:prstGeom>
            <a:noFill/>
          </p:spPr>
          <p:txBody>
            <a:bodyPr wrap="square" rtlCol="0">
              <a:spAutoFit/>
            </a:bodyPr>
            <a:lstStyle/>
            <a:p>
              <a:r>
                <a:rPr lang="en-US" b="1" dirty="0">
                  <a:solidFill>
                    <a:schemeClr val="accent1">
                      <a:lumMod val="75000"/>
                    </a:schemeClr>
                  </a:solidFill>
                </a:rPr>
                <a:t>Nicol: here’s an example,</a:t>
              </a:r>
            </a:p>
            <a:p>
              <a:r>
                <a:rPr lang="en-US" b="1" dirty="0">
                  <a:solidFill>
                    <a:schemeClr val="accent1">
                      <a:lumMod val="75000"/>
                    </a:schemeClr>
                  </a:solidFill>
                </a:rPr>
                <a:t>Select </a:t>
              </a:r>
              <a:r>
                <a:rPr lang="en-US" b="1" dirty="0" err="1">
                  <a:solidFill>
                    <a:schemeClr val="accent1">
                      <a:lumMod val="75000"/>
                    </a:schemeClr>
                  </a:solidFill>
                </a:rPr>
                <a:t>Customer_id</a:t>
              </a:r>
              <a:r>
                <a:rPr lang="en-US" b="1" dirty="0">
                  <a:solidFill>
                    <a:schemeClr val="accent1">
                      <a:lumMod val="75000"/>
                    </a:schemeClr>
                  </a:solidFill>
                </a:rPr>
                <a:t> AS ID from Customers;</a:t>
              </a:r>
              <a:endParaRPr lang="en-IN" b="1" dirty="0">
                <a:solidFill>
                  <a:schemeClr val="accent1">
                    <a:lumMod val="75000"/>
                  </a:schemeClr>
                </a:solidFill>
              </a:endParaRPr>
            </a:p>
          </p:txBody>
        </p:sp>
      </p:grpSp>
      <p:grpSp>
        <p:nvGrpSpPr>
          <p:cNvPr id="22" name="Group 21">
            <a:extLst>
              <a:ext uri="{FF2B5EF4-FFF2-40B4-BE49-F238E27FC236}">
                <a16:creationId xmlns:a16="http://schemas.microsoft.com/office/drawing/2014/main" id="{5C030F40-1902-5135-42BC-36187B4C3BE1}"/>
              </a:ext>
            </a:extLst>
          </p:cNvPr>
          <p:cNvGrpSpPr/>
          <p:nvPr/>
        </p:nvGrpSpPr>
        <p:grpSpPr>
          <a:xfrm>
            <a:off x="2059589" y="4177463"/>
            <a:ext cx="4282633" cy="1215342"/>
            <a:chOff x="2088700" y="4349187"/>
            <a:chExt cx="4282633" cy="1215342"/>
          </a:xfrm>
        </p:grpSpPr>
        <p:sp>
          <p:nvSpPr>
            <p:cNvPr id="12" name="Scroll: Horizontal 11">
              <a:extLst>
                <a:ext uri="{FF2B5EF4-FFF2-40B4-BE49-F238E27FC236}">
                  <a16:creationId xmlns:a16="http://schemas.microsoft.com/office/drawing/2014/main" id="{75E25627-1CB8-3F7D-18AD-BFC7F327B0C2}"/>
                </a:ext>
              </a:extLst>
            </p:cNvPr>
            <p:cNvSpPr/>
            <p:nvPr/>
          </p:nvSpPr>
          <p:spPr>
            <a:xfrm>
              <a:off x="2088700" y="4349187"/>
              <a:ext cx="4282633" cy="121534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6AF5FF58-BD96-3A56-B018-7987ACF254DC}"/>
                </a:ext>
              </a:extLst>
            </p:cNvPr>
            <p:cNvSpPr txBox="1"/>
            <p:nvPr/>
          </p:nvSpPr>
          <p:spPr>
            <a:xfrm>
              <a:off x="2252848" y="4487173"/>
              <a:ext cx="3954336" cy="923330"/>
            </a:xfrm>
            <a:prstGeom prst="rect">
              <a:avLst/>
            </a:prstGeom>
            <a:noFill/>
          </p:spPr>
          <p:txBody>
            <a:bodyPr wrap="square" rtlCol="0">
              <a:spAutoFit/>
            </a:bodyPr>
            <a:lstStyle/>
            <a:p>
              <a:r>
                <a:rPr lang="en-US" b="1" dirty="0">
                  <a:solidFill>
                    <a:schemeClr val="accent1">
                      <a:lumMod val="75000"/>
                    </a:schemeClr>
                  </a:solidFill>
                </a:rPr>
                <a:t>Ina: Oo would this work?</a:t>
              </a:r>
            </a:p>
            <a:p>
              <a:r>
                <a:rPr lang="en-US" b="1" dirty="0">
                  <a:solidFill>
                    <a:schemeClr val="accent1">
                      <a:lumMod val="75000"/>
                    </a:schemeClr>
                  </a:solidFill>
                </a:rPr>
                <a:t>Select </a:t>
              </a:r>
              <a:r>
                <a:rPr lang="en-US" b="1" dirty="0" err="1">
                  <a:solidFill>
                    <a:schemeClr val="accent1">
                      <a:lumMod val="75000"/>
                    </a:schemeClr>
                  </a:solidFill>
                </a:rPr>
                <a:t>Rname</a:t>
              </a:r>
              <a:r>
                <a:rPr lang="en-US" b="1" dirty="0">
                  <a:solidFill>
                    <a:schemeClr val="accent1">
                      <a:lumMod val="75000"/>
                    </a:schemeClr>
                  </a:solidFill>
                </a:rPr>
                <a:t> AS Restaurants , rating AS score from restaurants</a:t>
              </a:r>
              <a:endParaRPr lang="en-IN" b="1" dirty="0">
                <a:solidFill>
                  <a:schemeClr val="accent1">
                    <a:lumMod val="75000"/>
                  </a:schemeClr>
                </a:solidFill>
              </a:endParaRPr>
            </a:p>
          </p:txBody>
        </p:sp>
      </p:grpSp>
      <p:grpSp>
        <p:nvGrpSpPr>
          <p:cNvPr id="21" name="Group 20">
            <a:extLst>
              <a:ext uri="{FF2B5EF4-FFF2-40B4-BE49-F238E27FC236}">
                <a16:creationId xmlns:a16="http://schemas.microsoft.com/office/drawing/2014/main" id="{ED742152-4D19-98B6-0414-B2C7E7D2D635}"/>
              </a:ext>
            </a:extLst>
          </p:cNvPr>
          <p:cNvGrpSpPr/>
          <p:nvPr/>
        </p:nvGrpSpPr>
        <p:grpSpPr>
          <a:xfrm>
            <a:off x="6887046" y="5464132"/>
            <a:ext cx="3819646" cy="717630"/>
            <a:chOff x="6794339" y="5822066"/>
            <a:chExt cx="3819646" cy="717630"/>
          </a:xfrm>
        </p:grpSpPr>
        <p:sp>
          <p:nvSpPr>
            <p:cNvPr id="19" name="Scroll: Horizontal 18">
              <a:extLst>
                <a:ext uri="{FF2B5EF4-FFF2-40B4-BE49-F238E27FC236}">
                  <a16:creationId xmlns:a16="http://schemas.microsoft.com/office/drawing/2014/main" id="{55CAAFE7-30F7-33C0-6E44-D8BC3FD0C064}"/>
                </a:ext>
              </a:extLst>
            </p:cNvPr>
            <p:cNvSpPr/>
            <p:nvPr/>
          </p:nvSpPr>
          <p:spPr>
            <a:xfrm>
              <a:off x="6794339" y="5822066"/>
              <a:ext cx="3819646" cy="71763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0" name="TextBox 19">
              <a:extLst>
                <a:ext uri="{FF2B5EF4-FFF2-40B4-BE49-F238E27FC236}">
                  <a16:creationId xmlns:a16="http://schemas.microsoft.com/office/drawing/2014/main" id="{E3D06851-EEE1-DCA2-3173-B80689B480D2}"/>
                </a:ext>
              </a:extLst>
            </p:cNvPr>
            <p:cNvSpPr txBox="1"/>
            <p:nvPr/>
          </p:nvSpPr>
          <p:spPr>
            <a:xfrm>
              <a:off x="6904354" y="5996215"/>
              <a:ext cx="3379245" cy="369332"/>
            </a:xfrm>
            <a:prstGeom prst="rect">
              <a:avLst/>
            </a:prstGeom>
            <a:noFill/>
          </p:spPr>
          <p:txBody>
            <a:bodyPr wrap="square" rtlCol="0">
              <a:spAutoFit/>
            </a:bodyPr>
            <a:lstStyle/>
            <a:p>
              <a:r>
                <a:rPr lang="en-US" b="1" dirty="0">
                  <a:solidFill>
                    <a:schemeClr val="accent1">
                      <a:lumMod val="75000"/>
                    </a:schemeClr>
                  </a:solidFill>
                </a:rPr>
                <a:t>Nicol: Yes Ina! Good</a:t>
              </a:r>
              <a:endParaRPr lang="en-IN" b="1" dirty="0">
                <a:solidFill>
                  <a:schemeClr val="accent1">
                    <a:lumMod val="75000"/>
                  </a:schemeClr>
                </a:solidFill>
              </a:endParaRPr>
            </a:p>
          </p:txBody>
        </p:sp>
      </p:grpSp>
      <p:pic>
        <p:nvPicPr>
          <p:cNvPr id="44" name="Picture 43">
            <a:extLst>
              <a:ext uri="{FF2B5EF4-FFF2-40B4-BE49-F238E27FC236}">
                <a16:creationId xmlns:a16="http://schemas.microsoft.com/office/drawing/2014/main" id="{AAAFF199-6EAA-CBA2-9F3C-E119DE6F7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238" y="3420741"/>
            <a:ext cx="5091782" cy="3472333"/>
          </a:xfrm>
          <a:prstGeom prst="rect">
            <a:avLst/>
          </a:prstGeom>
        </p:spPr>
      </p:pic>
    </p:spTree>
    <p:extLst>
      <p:ext uri="{BB962C8B-B14F-4D97-AF65-F5344CB8AC3E}">
        <p14:creationId xmlns:p14="http://schemas.microsoft.com/office/powerpoint/2010/main" val="2811577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D4B25-1334-347A-5B32-9B2D6031B43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208020-E8BD-CCFD-5270-8AEC0138220A}"/>
              </a:ext>
            </a:extLst>
          </p:cNvPr>
          <p:cNvSpPr/>
          <p:nvPr/>
        </p:nvSpPr>
        <p:spPr>
          <a:xfrm>
            <a:off x="-65255" y="0"/>
            <a:ext cx="12257255"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6DB681E-76AC-362C-309A-19906B55ACDD}"/>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3074" name="Picture 2" descr="menu-4">
            <a:extLst>
              <a:ext uri="{FF2B5EF4-FFF2-40B4-BE49-F238E27FC236}">
                <a16:creationId xmlns:a16="http://schemas.microsoft.com/office/drawing/2014/main" id="{840E47DB-EC7C-556E-B7B4-3CBDA074C4F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65254" y="0"/>
            <a:ext cx="1225725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24F8A4-A1A7-D388-0AC4-E488861B40BB}"/>
              </a:ext>
            </a:extLst>
          </p:cNvPr>
          <p:cNvPicPr>
            <a:picLocks noChangeAspect="1"/>
          </p:cNvPicPr>
          <p:nvPr/>
        </p:nvPicPr>
        <p:blipFill>
          <a:blip r:embed="rId3">
            <a:alphaModFix/>
          </a:blip>
          <a:stretch>
            <a:fillRect/>
          </a:stretch>
        </p:blipFill>
        <p:spPr>
          <a:xfrm>
            <a:off x="4041057" y="1038749"/>
            <a:ext cx="3818193" cy="4780502"/>
          </a:xfrm>
          <a:prstGeom prst="rect">
            <a:avLst/>
          </a:prstGeom>
        </p:spPr>
      </p:pic>
    </p:spTree>
    <p:extLst>
      <p:ext uri="{BB962C8B-B14F-4D97-AF65-F5344CB8AC3E}">
        <p14:creationId xmlns:p14="http://schemas.microsoft.com/office/powerpoint/2010/main" val="4204498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65DF-AAD6-37DC-D574-062F464578D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6C473A-3345-B495-1F6E-5F4A8B7946A5}"/>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56115854-B7CD-CFA1-4B74-805B43F4C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34081"/>
            <a:ext cx="2572517" cy="4572009"/>
          </a:xfrm>
          <a:prstGeom prst="rect">
            <a:avLst/>
          </a:prstGeom>
        </p:spPr>
      </p:pic>
      <p:grpSp>
        <p:nvGrpSpPr>
          <p:cNvPr id="5" name="Group 4">
            <a:extLst>
              <a:ext uri="{FF2B5EF4-FFF2-40B4-BE49-F238E27FC236}">
                <a16:creationId xmlns:a16="http://schemas.microsoft.com/office/drawing/2014/main" id="{10DE53A8-AD03-0DBC-CCCF-81ED83CE59F7}"/>
              </a:ext>
            </a:extLst>
          </p:cNvPr>
          <p:cNvGrpSpPr/>
          <p:nvPr/>
        </p:nvGrpSpPr>
        <p:grpSpPr>
          <a:xfrm>
            <a:off x="2141664" y="194533"/>
            <a:ext cx="3356311" cy="844952"/>
            <a:chOff x="2141664" y="208344"/>
            <a:chExt cx="3356311" cy="844952"/>
          </a:xfrm>
        </p:grpSpPr>
        <p:sp>
          <p:nvSpPr>
            <p:cNvPr id="2" name="Scroll: Horizontal 1">
              <a:extLst>
                <a:ext uri="{FF2B5EF4-FFF2-40B4-BE49-F238E27FC236}">
                  <a16:creationId xmlns:a16="http://schemas.microsoft.com/office/drawing/2014/main" id="{DE2CF10E-A907-9BBF-A4C2-71AF039D61D3}"/>
                </a:ext>
              </a:extLst>
            </p:cNvPr>
            <p:cNvSpPr/>
            <p:nvPr/>
          </p:nvSpPr>
          <p:spPr>
            <a:xfrm>
              <a:off x="2141664" y="208344"/>
              <a:ext cx="3356311" cy="84495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FBCF4B66-B0E6-F011-8DF7-EE4093577B67}"/>
                </a:ext>
              </a:extLst>
            </p:cNvPr>
            <p:cNvSpPr txBox="1"/>
            <p:nvPr/>
          </p:nvSpPr>
          <p:spPr>
            <a:xfrm>
              <a:off x="2303535" y="307654"/>
              <a:ext cx="3032567" cy="646331"/>
            </a:xfrm>
            <a:prstGeom prst="rect">
              <a:avLst/>
            </a:prstGeom>
            <a:noFill/>
          </p:spPr>
          <p:txBody>
            <a:bodyPr wrap="square" rtlCol="0">
              <a:spAutoFit/>
            </a:bodyPr>
            <a:lstStyle/>
            <a:p>
              <a:r>
                <a:rPr lang="en-US" b="1" dirty="0">
                  <a:solidFill>
                    <a:schemeClr val="accent1">
                      <a:lumMod val="75000"/>
                    </a:schemeClr>
                  </a:solidFill>
                </a:rPr>
                <a:t>Ina: Well now </a:t>
              </a:r>
              <a:r>
                <a:rPr lang="en-IN" sz="18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 curious about the menu variety.</a:t>
              </a:r>
              <a:endParaRPr lang="en-IN" b="1" dirty="0">
                <a:solidFill>
                  <a:schemeClr val="accent1">
                    <a:lumMod val="75000"/>
                  </a:schemeClr>
                </a:solidFill>
              </a:endParaRPr>
            </a:p>
          </p:txBody>
        </p:sp>
      </p:grpSp>
      <p:grpSp>
        <p:nvGrpSpPr>
          <p:cNvPr id="9" name="Group 8">
            <a:extLst>
              <a:ext uri="{FF2B5EF4-FFF2-40B4-BE49-F238E27FC236}">
                <a16:creationId xmlns:a16="http://schemas.microsoft.com/office/drawing/2014/main" id="{427C691E-E9EB-BBE8-74B9-5CA99566EDD4}"/>
              </a:ext>
            </a:extLst>
          </p:cNvPr>
          <p:cNvGrpSpPr/>
          <p:nvPr/>
        </p:nvGrpSpPr>
        <p:grpSpPr>
          <a:xfrm>
            <a:off x="2141664" y="1078119"/>
            <a:ext cx="3715473" cy="1039485"/>
            <a:chOff x="2141664" y="1234018"/>
            <a:chExt cx="3715473" cy="1039485"/>
          </a:xfrm>
        </p:grpSpPr>
        <p:sp>
          <p:nvSpPr>
            <p:cNvPr id="6" name="Scroll: Horizontal 5">
              <a:extLst>
                <a:ext uri="{FF2B5EF4-FFF2-40B4-BE49-F238E27FC236}">
                  <a16:creationId xmlns:a16="http://schemas.microsoft.com/office/drawing/2014/main" id="{F1C80C01-822E-37DB-E69F-8DBDE7907249}"/>
                </a:ext>
              </a:extLst>
            </p:cNvPr>
            <p:cNvSpPr/>
            <p:nvPr/>
          </p:nvSpPr>
          <p:spPr>
            <a:xfrm>
              <a:off x="2141664" y="1234018"/>
              <a:ext cx="3715473" cy="923330"/>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TextBox 7">
              <a:extLst>
                <a:ext uri="{FF2B5EF4-FFF2-40B4-BE49-F238E27FC236}">
                  <a16:creationId xmlns:a16="http://schemas.microsoft.com/office/drawing/2014/main" id="{5B0FF35A-C9A9-F747-6BF0-4D1E3012CC70}"/>
                </a:ext>
              </a:extLst>
            </p:cNvPr>
            <p:cNvSpPr txBox="1"/>
            <p:nvPr/>
          </p:nvSpPr>
          <p:spPr>
            <a:xfrm>
              <a:off x="2292133" y="1350173"/>
              <a:ext cx="3345084" cy="923330"/>
            </a:xfrm>
            <a:prstGeom prst="rect">
              <a:avLst/>
            </a:prstGeom>
            <a:noFill/>
          </p:spPr>
          <p:txBody>
            <a:bodyPr wrap="square" rtlCol="0">
              <a:spAutoFit/>
            </a:bodyPr>
            <a:lstStyle/>
            <a:p>
              <a:r>
                <a:rPr lang="en-US" b="1" dirty="0">
                  <a:solidFill>
                    <a:schemeClr val="accent1">
                      <a:lumMod val="75000"/>
                    </a:schemeClr>
                  </a:solidFill>
                </a:rPr>
                <a:t>Ina: </a:t>
              </a:r>
              <a:r>
                <a:rPr lang="en-IN" sz="18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How many items does each restaurant offer?</a:t>
              </a:r>
            </a:p>
            <a:p>
              <a:r>
                <a:rPr lang="en-US" b="1" dirty="0"/>
                <a:t> </a:t>
              </a:r>
              <a:endParaRPr lang="en-IN" b="1" dirty="0"/>
            </a:p>
          </p:txBody>
        </p:sp>
      </p:grpSp>
      <p:grpSp>
        <p:nvGrpSpPr>
          <p:cNvPr id="12" name="Group 11">
            <a:extLst>
              <a:ext uri="{FF2B5EF4-FFF2-40B4-BE49-F238E27FC236}">
                <a16:creationId xmlns:a16="http://schemas.microsoft.com/office/drawing/2014/main" id="{06AF207B-7832-1A6C-6DE7-9604138CC827}"/>
              </a:ext>
            </a:extLst>
          </p:cNvPr>
          <p:cNvGrpSpPr/>
          <p:nvPr/>
        </p:nvGrpSpPr>
        <p:grpSpPr>
          <a:xfrm>
            <a:off x="6706114" y="1655939"/>
            <a:ext cx="3877520" cy="923330"/>
            <a:chOff x="6939022" y="1899905"/>
            <a:chExt cx="3877520" cy="1708188"/>
          </a:xfrm>
        </p:grpSpPr>
        <p:sp>
          <p:nvSpPr>
            <p:cNvPr id="10" name="Scroll: Horizontal 9">
              <a:extLst>
                <a:ext uri="{FF2B5EF4-FFF2-40B4-BE49-F238E27FC236}">
                  <a16:creationId xmlns:a16="http://schemas.microsoft.com/office/drawing/2014/main" id="{76FFF724-23C9-1C6C-BB36-BA092CE866FD}"/>
                </a:ext>
              </a:extLst>
            </p:cNvPr>
            <p:cNvSpPr/>
            <p:nvPr/>
          </p:nvSpPr>
          <p:spPr>
            <a:xfrm>
              <a:off x="6939022" y="1899905"/>
              <a:ext cx="3854370" cy="170818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1" name="TextBox 10">
              <a:extLst>
                <a:ext uri="{FF2B5EF4-FFF2-40B4-BE49-F238E27FC236}">
                  <a16:creationId xmlns:a16="http://schemas.microsoft.com/office/drawing/2014/main" id="{291BFDB2-6EB9-18C8-B305-6FF7460A03B7}"/>
                </a:ext>
              </a:extLst>
            </p:cNvPr>
            <p:cNvSpPr txBox="1"/>
            <p:nvPr/>
          </p:nvSpPr>
          <p:spPr>
            <a:xfrm>
              <a:off x="7158942" y="2153835"/>
              <a:ext cx="3657600" cy="1195732"/>
            </a:xfrm>
            <a:prstGeom prst="rect">
              <a:avLst/>
            </a:prstGeom>
            <a:noFill/>
          </p:spPr>
          <p:txBody>
            <a:bodyPr wrap="square" rtlCol="0">
              <a:spAutoFit/>
            </a:bodyPr>
            <a:lstStyle/>
            <a:p>
              <a:r>
                <a:rPr lang="en-US" b="1" dirty="0">
                  <a:solidFill>
                    <a:schemeClr val="accent1">
                      <a:lumMod val="75000"/>
                    </a:schemeClr>
                  </a:solidFill>
                </a:rPr>
                <a:t>Nicol: For that you got to use count (similar to avg)</a:t>
              </a:r>
              <a:endParaRPr lang="en-IN" b="1" dirty="0">
                <a:solidFill>
                  <a:schemeClr val="accent1">
                    <a:lumMod val="75000"/>
                  </a:schemeClr>
                </a:solidFill>
              </a:endParaRPr>
            </a:p>
          </p:txBody>
        </p:sp>
      </p:grpSp>
      <p:grpSp>
        <p:nvGrpSpPr>
          <p:cNvPr id="15" name="Group 14">
            <a:extLst>
              <a:ext uri="{FF2B5EF4-FFF2-40B4-BE49-F238E27FC236}">
                <a16:creationId xmlns:a16="http://schemas.microsoft.com/office/drawing/2014/main" id="{8706D309-B02E-8E60-18EC-246FB4E39F34}"/>
              </a:ext>
            </a:extLst>
          </p:cNvPr>
          <p:cNvGrpSpPr/>
          <p:nvPr/>
        </p:nvGrpSpPr>
        <p:grpSpPr>
          <a:xfrm>
            <a:off x="2048143" y="3711925"/>
            <a:ext cx="3954336" cy="894799"/>
            <a:chOff x="2141664" y="3784922"/>
            <a:chExt cx="3954336" cy="894799"/>
          </a:xfrm>
        </p:grpSpPr>
        <p:sp>
          <p:nvSpPr>
            <p:cNvPr id="13" name="Scroll: Horizontal 12">
              <a:extLst>
                <a:ext uri="{FF2B5EF4-FFF2-40B4-BE49-F238E27FC236}">
                  <a16:creationId xmlns:a16="http://schemas.microsoft.com/office/drawing/2014/main" id="{29E2E887-4BD5-49AC-84FD-31622217E307}"/>
                </a:ext>
              </a:extLst>
            </p:cNvPr>
            <p:cNvSpPr/>
            <p:nvPr/>
          </p:nvSpPr>
          <p:spPr>
            <a:xfrm>
              <a:off x="2141664" y="3784922"/>
              <a:ext cx="3954336" cy="89479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4" name="TextBox 13">
              <a:extLst>
                <a:ext uri="{FF2B5EF4-FFF2-40B4-BE49-F238E27FC236}">
                  <a16:creationId xmlns:a16="http://schemas.microsoft.com/office/drawing/2014/main" id="{A52EFC1E-CEAC-60B0-B526-F6DE490B7835}"/>
                </a:ext>
              </a:extLst>
            </p:cNvPr>
            <p:cNvSpPr txBox="1"/>
            <p:nvPr/>
          </p:nvSpPr>
          <p:spPr>
            <a:xfrm>
              <a:off x="2292133" y="3909155"/>
              <a:ext cx="3553602" cy="646331"/>
            </a:xfrm>
            <a:prstGeom prst="rect">
              <a:avLst/>
            </a:prstGeom>
            <a:noFill/>
          </p:spPr>
          <p:txBody>
            <a:bodyPr wrap="square" rtlCol="0">
              <a:spAutoFit/>
            </a:bodyPr>
            <a:lstStyle/>
            <a:p>
              <a:r>
                <a:rPr lang="en-US" b="1" dirty="0">
                  <a:solidFill>
                    <a:schemeClr val="accent1">
                      <a:lumMod val="75000"/>
                    </a:schemeClr>
                  </a:solidFill>
                </a:rPr>
                <a:t>Ina: </a:t>
              </a:r>
              <a:r>
                <a:rPr lang="en-US" b="1" dirty="0" err="1">
                  <a:solidFill>
                    <a:schemeClr val="accent1">
                      <a:lumMod val="75000"/>
                    </a:schemeClr>
                  </a:solidFill>
                </a:rPr>
                <a:t>Ohk</a:t>
              </a:r>
              <a:r>
                <a:rPr lang="en-US" b="1" dirty="0">
                  <a:solidFill>
                    <a:schemeClr val="accent1">
                      <a:lumMod val="75000"/>
                    </a:schemeClr>
                  </a:solidFill>
                </a:rPr>
                <a:t>, I want to join menu-items and restaurants table </a:t>
              </a:r>
              <a:endParaRPr lang="en-IN" b="1" dirty="0">
                <a:solidFill>
                  <a:schemeClr val="accent1">
                    <a:lumMod val="75000"/>
                  </a:schemeClr>
                </a:solidFill>
              </a:endParaRPr>
            </a:p>
          </p:txBody>
        </p:sp>
      </p:grpSp>
      <p:grpSp>
        <p:nvGrpSpPr>
          <p:cNvPr id="18" name="Group 17">
            <a:extLst>
              <a:ext uri="{FF2B5EF4-FFF2-40B4-BE49-F238E27FC236}">
                <a16:creationId xmlns:a16="http://schemas.microsoft.com/office/drawing/2014/main" id="{51A32F7F-AD64-B01C-2A6B-F59645F782D7}"/>
              </a:ext>
            </a:extLst>
          </p:cNvPr>
          <p:cNvGrpSpPr/>
          <p:nvPr/>
        </p:nvGrpSpPr>
        <p:grpSpPr>
          <a:xfrm>
            <a:off x="6729264" y="4443606"/>
            <a:ext cx="3854370" cy="1889186"/>
            <a:chOff x="6769802" y="4986046"/>
            <a:chExt cx="3854370" cy="1889186"/>
          </a:xfrm>
        </p:grpSpPr>
        <p:sp>
          <p:nvSpPr>
            <p:cNvPr id="16" name="Scroll: Horizontal 15">
              <a:extLst>
                <a:ext uri="{FF2B5EF4-FFF2-40B4-BE49-F238E27FC236}">
                  <a16:creationId xmlns:a16="http://schemas.microsoft.com/office/drawing/2014/main" id="{50F1119C-6DA5-3963-FAB7-6CFF2104E6D7}"/>
                </a:ext>
              </a:extLst>
            </p:cNvPr>
            <p:cNvSpPr/>
            <p:nvPr/>
          </p:nvSpPr>
          <p:spPr>
            <a:xfrm>
              <a:off x="6769802" y="4986046"/>
              <a:ext cx="3854370" cy="1889186"/>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TextBox 16">
              <a:extLst>
                <a:ext uri="{FF2B5EF4-FFF2-40B4-BE49-F238E27FC236}">
                  <a16:creationId xmlns:a16="http://schemas.microsoft.com/office/drawing/2014/main" id="{801EA911-CC38-88A2-A345-E0A467AE2879}"/>
                </a:ext>
              </a:extLst>
            </p:cNvPr>
            <p:cNvSpPr txBox="1"/>
            <p:nvPr/>
          </p:nvSpPr>
          <p:spPr>
            <a:xfrm>
              <a:off x="6967447" y="5225781"/>
              <a:ext cx="3489766" cy="1477328"/>
            </a:xfrm>
            <a:prstGeom prst="rect">
              <a:avLst/>
            </a:prstGeom>
            <a:noFill/>
          </p:spPr>
          <p:txBody>
            <a:bodyPr wrap="square" rtlCol="0">
              <a:spAutoFit/>
            </a:bodyPr>
            <a:lstStyle/>
            <a:p>
              <a:r>
                <a:rPr lang="en-US" b="1" dirty="0">
                  <a:solidFill>
                    <a:schemeClr val="accent1">
                      <a:lumMod val="75000"/>
                    </a:schemeClr>
                  </a:solidFill>
                </a:rPr>
                <a:t>Nicol: There are many different types of joins</a:t>
              </a:r>
            </a:p>
            <a:p>
              <a:r>
                <a:rPr lang="en-US" b="1" dirty="0">
                  <a:solidFill>
                    <a:schemeClr val="accent1">
                      <a:lumMod val="75000"/>
                    </a:schemeClr>
                  </a:solidFill>
                </a:rPr>
                <a:t>(left, right, full </a:t>
              </a:r>
              <a:r>
                <a:rPr lang="en-US" b="1" dirty="0" err="1">
                  <a:solidFill>
                    <a:schemeClr val="accent1">
                      <a:lumMod val="75000"/>
                    </a:schemeClr>
                  </a:solidFill>
                </a:rPr>
                <a:t>etc</a:t>
              </a:r>
              <a:r>
                <a:rPr lang="en-US" b="1" dirty="0">
                  <a:solidFill>
                    <a:schemeClr val="accent1">
                      <a:lumMod val="75000"/>
                    </a:schemeClr>
                  </a:solidFill>
                </a:rPr>
                <a:t>)</a:t>
              </a:r>
            </a:p>
            <a:p>
              <a:r>
                <a:rPr lang="en-US" b="1" dirty="0">
                  <a:solidFill>
                    <a:schemeClr val="accent1">
                      <a:lumMod val="75000"/>
                    </a:schemeClr>
                  </a:solidFill>
                </a:rPr>
                <a:t>among which we’re </a:t>
              </a:r>
              <a:r>
                <a:rPr lang="en-US" b="1" dirty="0" err="1">
                  <a:solidFill>
                    <a:schemeClr val="accent1">
                      <a:lumMod val="75000"/>
                    </a:schemeClr>
                  </a:solidFill>
                </a:rPr>
                <a:t>gonna</a:t>
              </a:r>
              <a:r>
                <a:rPr lang="en-US" b="1" dirty="0">
                  <a:solidFill>
                    <a:schemeClr val="accent1">
                      <a:lumMod val="75000"/>
                    </a:schemeClr>
                  </a:solidFill>
                </a:rPr>
                <a:t> use left join for this</a:t>
              </a:r>
              <a:endParaRPr lang="en-IN" b="1" dirty="0">
                <a:solidFill>
                  <a:schemeClr val="accent1">
                    <a:lumMod val="75000"/>
                  </a:schemeClr>
                </a:solidFill>
              </a:endParaRPr>
            </a:p>
          </p:txBody>
        </p:sp>
      </p:grpSp>
      <p:grpSp>
        <p:nvGrpSpPr>
          <p:cNvPr id="21" name="Group 20">
            <a:extLst>
              <a:ext uri="{FF2B5EF4-FFF2-40B4-BE49-F238E27FC236}">
                <a16:creationId xmlns:a16="http://schemas.microsoft.com/office/drawing/2014/main" id="{15F857D7-87B6-C43C-1734-8AC5B4ED1036}"/>
              </a:ext>
            </a:extLst>
          </p:cNvPr>
          <p:cNvGrpSpPr/>
          <p:nvPr/>
        </p:nvGrpSpPr>
        <p:grpSpPr>
          <a:xfrm>
            <a:off x="2022232" y="5891514"/>
            <a:ext cx="3954336" cy="672643"/>
            <a:chOff x="2198612" y="5891514"/>
            <a:chExt cx="3954336" cy="672643"/>
          </a:xfrm>
        </p:grpSpPr>
        <p:sp>
          <p:nvSpPr>
            <p:cNvPr id="19" name="Scroll: Horizontal 18">
              <a:extLst>
                <a:ext uri="{FF2B5EF4-FFF2-40B4-BE49-F238E27FC236}">
                  <a16:creationId xmlns:a16="http://schemas.microsoft.com/office/drawing/2014/main" id="{56A6F9AC-4019-5227-3E34-902F2C90748D}"/>
                </a:ext>
              </a:extLst>
            </p:cNvPr>
            <p:cNvSpPr/>
            <p:nvPr/>
          </p:nvSpPr>
          <p:spPr>
            <a:xfrm>
              <a:off x="2198612" y="5891514"/>
              <a:ext cx="3954336" cy="67264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0" name="TextBox 19">
              <a:extLst>
                <a:ext uri="{FF2B5EF4-FFF2-40B4-BE49-F238E27FC236}">
                  <a16:creationId xmlns:a16="http://schemas.microsoft.com/office/drawing/2014/main" id="{EC45D3C8-9D9A-D626-EBC4-737A2A5C8722}"/>
                </a:ext>
              </a:extLst>
            </p:cNvPr>
            <p:cNvSpPr txBox="1"/>
            <p:nvPr/>
          </p:nvSpPr>
          <p:spPr>
            <a:xfrm>
              <a:off x="2326308" y="6071858"/>
              <a:ext cx="3698944" cy="369332"/>
            </a:xfrm>
            <a:prstGeom prst="rect">
              <a:avLst/>
            </a:prstGeom>
            <a:noFill/>
          </p:spPr>
          <p:txBody>
            <a:bodyPr wrap="square" rtlCol="0">
              <a:spAutoFit/>
            </a:bodyPr>
            <a:lstStyle/>
            <a:p>
              <a:r>
                <a:rPr lang="en-US" b="1" dirty="0">
                  <a:solidFill>
                    <a:schemeClr val="accent1">
                      <a:lumMod val="75000"/>
                    </a:schemeClr>
                  </a:solidFill>
                </a:rPr>
                <a:t>Ina: </a:t>
              </a:r>
              <a:r>
                <a:rPr lang="en-US" b="1" dirty="0" err="1">
                  <a:solidFill>
                    <a:schemeClr val="accent1">
                      <a:lumMod val="75000"/>
                    </a:schemeClr>
                  </a:solidFill>
                </a:rPr>
                <a:t>Ohk</a:t>
              </a:r>
              <a:r>
                <a:rPr lang="en-US" b="1" dirty="0">
                  <a:solidFill>
                    <a:schemeClr val="accent1">
                      <a:lumMod val="75000"/>
                    </a:schemeClr>
                  </a:solidFill>
                </a:rPr>
                <a:t>! But why left join?</a:t>
              </a:r>
              <a:r>
                <a:rPr lang="en-US" b="1" dirty="0"/>
                <a:t> </a:t>
              </a:r>
              <a:endParaRPr lang="en-IN" b="1" dirty="0"/>
            </a:p>
          </p:txBody>
        </p:sp>
      </p:grpSp>
      <p:pic>
        <p:nvPicPr>
          <p:cNvPr id="23" name="Picture 22">
            <a:extLst>
              <a:ext uri="{FF2B5EF4-FFF2-40B4-BE49-F238E27FC236}">
                <a16:creationId xmlns:a16="http://schemas.microsoft.com/office/drawing/2014/main" id="{E782349B-AFA3-959B-635D-C3455EAA3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135" y="3795538"/>
            <a:ext cx="4638008" cy="3162882"/>
          </a:xfrm>
          <a:prstGeom prst="rect">
            <a:avLst/>
          </a:prstGeom>
        </p:spPr>
      </p:pic>
      <p:grpSp>
        <p:nvGrpSpPr>
          <p:cNvPr id="26" name="Group 25">
            <a:extLst>
              <a:ext uri="{FF2B5EF4-FFF2-40B4-BE49-F238E27FC236}">
                <a16:creationId xmlns:a16="http://schemas.microsoft.com/office/drawing/2014/main" id="{B33D9F64-E053-A515-A13C-44AC6C018F0D}"/>
              </a:ext>
            </a:extLst>
          </p:cNvPr>
          <p:cNvGrpSpPr/>
          <p:nvPr/>
        </p:nvGrpSpPr>
        <p:grpSpPr>
          <a:xfrm>
            <a:off x="6642516" y="2640340"/>
            <a:ext cx="4638008" cy="1195818"/>
            <a:chOff x="6642516" y="2640340"/>
            <a:chExt cx="4638008" cy="1195818"/>
          </a:xfrm>
        </p:grpSpPr>
        <p:sp>
          <p:nvSpPr>
            <p:cNvPr id="24" name="Scroll: Horizontal 23">
              <a:extLst>
                <a:ext uri="{FF2B5EF4-FFF2-40B4-BE49-F238E27FC236}">
                  <a16:creationId xmlns:a16="http://schemas.microsoft.com/office/drawing/2014/main" id="{6A1C749A-0391-C9A3-B4B4-1E5EDB356EB2}"/>
                </a:ext>
              </a:extLst>
            </p:cNvPr>
            <p:cNvSpPr/>
            <p:nvPr/>
          </p:nvSpPr>
          <p:spPr>
            <a:xfrm>
              <a:off x="6642516" y="2640340"/>
              <a:ext cx="4638008" cy="119581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a:extLst>
                <a:ext uri="{FF2B5EF4-FFF2-40B4-BE49-F238E27FC236}">
                  <a16:creationId xmlns:a16="http://schemas.microsoft.com/office/drawing/2014/main" id="{B1E4E2AF-385F-34D8-746B-9543305B9C27}"/>
                </a:ext>
              </a:extLst>
            </p:cNvPr>
            <p:cNvSpPr txBox="1"/>
            <p:nvPr/>
          </p:nvSpPr>
          <p:spPr>
            <a:xfrm>
              <a:off x="6837778" y="2766959"/>
              <a:ext cx="4255111" cy="923330"/>
            </a:xfrm>
            <a:prstGeom prst="rect">
              <a:avLst/>
            </a:prstGeom>
            <a:noFill/>
          </p:spPr>
          <p:txBody>
            <a:bodyPr wrap="square" rtlCol="0">
              <a:spAutoFit/>
            </a:bodyPr>
            <a:lstStyle/>
            <a:p>
              <a:r>
                <a:rPr lang="en-US" b="1" dirty="0">
                  <a:solidFill>
                    <a:schemeClr val="accent1">
                      <a:lumMod val="75000"/>
                    </a:schemeClr>
                  </a:solidFill>
                </a:rPr>
                <a:t>Nicol: And joins which is used to combine rows from two or more table , based on a related column between them</a:t>
              </a:r>
              <a:endParaRPr lang="en-IN" b="1" dirty="0"/>
            </a:p>
          </p:txBody>
        </p:sp>
      </p:grpSp>
    </p:spTree>
    <p:extLst>
      <p:ext uri="{BB962C8B-B14F-4D97-AF65-F5344CB8AC3E}">
        <p14:creationId xmlns:p14="http://schemas.microsoft.com/office/powerpoint/2010/main" val="2859143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3CA3E-F6E1-F00E-01FD-1014AA5EC98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6F316F-675C-7052-6F8C-613708A0037A}"/>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7" name="Picture 6">
            <a:extLst>
              <a:ext uri="{FF2B5EF4-FFF2-40B4-BE49-F238E27FC236}">
                <a16:creationId xmlns:a16="http://schemas.microsoft.com/office/drawing/2014/main" id="{F2C8A181-23DC-843F-EEE5-9DE9B7567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0853" y="2923921"/>
            <a:ext cx="2572517" cy="4572009"/>
          </a:xfrm>
          <a:prstGeom prst="rect">
            <a:avLst/>
          </a:prstGeom>
        </p:spPr>
      </p:pic>
      <p:grpSp>
        <p:nvGrpSpPr>
          <p:cNvPr id="6" name="Group 5">
            <a:extLst>
              <a:ext uri="{FF2B5EF4-FFF2-40B4-BE49-F238E27FC236}">
                <a16:creationId xmlns:a16="http://schemas.microsoft.com/office/drawing/2014/main" id="{C4C639E0-5B97-C893-D288-90E38C3DF41E}"/>
              </a:ext>
            </a:extLst>
          </p:cNvPr>
          <p:cNvGrpSpPr/>
          <p:nvPr/>
        </p:nvGrpSpPr>
        <p:grpSpPr>
          <a:xfrm>
            <a:off x="6096000" y="-44958"/>
            <a:ext cx="4361948" cy="1681972"/>
            <a:chOff x="6113012" y="167148"/>
            <a:chExt cx="4361948" cy="1681972"/>
          </a:xfrm>
        </p:grpSpPr>
        <p:sp>
          <p:nvSpPr>
            <p:cNvPr id="2" name="Scroll: Horizontal 1">
              <a:extLst>
                <a:ext uri="{FF2B5EF4-FFF2-40B4-BE49-F238E27FC236}">
                  <a16:creationId xmlns:a16="http://schemas.microsoft.com/office/drawing/2014/main" id="{E2DE9CC9-6495-A2A2-DA75-1BF0A1F419FD}"/>
                </a:ext>
              </a:extLst>
            </p:cNvPr>
            <p:cNvSpPr/>
            <p:nvPr/>
          </p:nvSpPr>
          <p:spPr>
            <a:xfrm>
              <a:off x="6113012" y="167148"/>
              <a:ext cx="4270508" cy="168197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078EBF19-D529-F190-46F4-AE644E35F007}"/>
                </a:ext>
              </a:extLst>
            </p:cNvPr>
            <p:cNvSpPr txBox="1"/>
            <p:nvPr/>
          </p:nvSpPr>
          <p:spPr>
            <a:xfrm>
              <a:off x="6321159" y="432292"/>
              <a:ext cx="4153801" cy="1200329"/>
            </a:xfrm>
            <a:prstGeom prst="rect">
              <a:avLst/>
            </a:prstGeom>
            <a:noFill/>
          </p:spPr>
          <p:txBody>
            <a:bodyPr wrap="square" rtlCol="0">
              <a:spAutoFit/>
            </a:bodyPr>
            <a:lstStyle/>
            <a:p>
              <a:r>
                <a:rPr lang="en-US" b="1" dirty="0">
                  <a:solidFill>
                    <a:schemeClr val="accent1">
                      <a:lumMod val="75000"/>
                    </a:schemeClr>
                  </a:solidFill>
                </a:rPr>
                <a:t>Nicol: Because the left join keyword returns all records from the left table(table 1), and the matching records from the right table(table 2)</a:t>
              </a:r>
              <a:endParaRPr lang="en-IN" b="1" dirty="0">
                <a:solidFill>
                  <a:schemeClr val="accent1">
                    <a:lumMod val="75000"/>
                  </a:schemeClr>
                </a:solidFill>
              </a:endParaRPr>
            </a:p>
          </p:txBody>
        </p:sp>
      </p:grpSp>
      <p:grpSp>
        <p:nvGrpSpPr>
          <p:cNvPr id="10" name="Group 9">
            <a:extLst>
              <a:ext uri="{FF2B5EF4-FFF2-40B4-BE49-F238E27FC236}">
                <a16:creationId xmlns:a16="http://schemas.microsoft.com/office/drawing/2014/main" id="{914693D2-D6E6-81C6-EA26-E7E39475DA44}"/>
              </a:ext>
            </a:extLst>
          </p:cNvPr>
          <p:cNvGrpSpPr/>
          <p:nvPr/>
        </p:nvGrpSpPr>
        <p:grpSpPr>
          <a:xfrm>
            <a:off x="6096000" y="1556061"/>
            <a:ext cx="5558779" cy="1694288"/>
            <a:chOff x="2141664" y="1849120"/>
            <a:chExt cx="5558779" cy="1694288"/>
          </a:xfrm>
        </p:grpSpPr>
        <p:sp>
          <p:nvSpPr>
            <p:cNvPr id="8" name="Scroll: Horizontal 7">
              <a:extLst>
                <a:ext uri="{FF2B5EF4-FFF2-40B4-BE49-F238E27FC236}">
                  <a16:creationId xmlns:a16="http://schemas.microsoft.com/office/drawing/2014/main" id="{C64781D0-BEEA-CF4C-5009-E93A2EEA587A}"/>
                </a:ext>
              </a:extLst>
            </p:cNvPr>
            <p:cNvSpPr/>
            <p:nvPr/>
          </p:nvSpPr>
          <p:spPr>
            <a:xfrm>
              <a:off x="2141664" y="1849120"/>
              <a:ext cx="5315776" cy="169428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TextBox 8">
              <a:extLst>
                <a:ext uri="{FF2B5EF4-FFF2-40B4-BE49-F238E27FC236}">
                  <a16:creationId xmlns:a16="http://schemas.microsoft.com/office/drawing/2014/main" id="{FF46E5F8-7879-F0B7-293B-0648ECA168A1}"/>
                </a:ext>
              </a:extLst>
            </p:cNvPr>
            <p:cNvSpPr txBox="1"/>
            <p:nvPr/>
          </p:nvSpPr>
          <p:spPr>
            <a:xfrm>
              <a:off x="2458718" y="2114264"/>
              <a:ext cx="5241725" cy="1200329"/>
            </a:xfrm>
            <a:prstGeom prst="rect">
              <a:avLst/>
            </a:prstGeom>
            <a:noFill/>
          </p:spPr>
          <p:txBody>
            <a:bodyPr wrap="square" rtlCol="0">
              <a:spAutoFit/>
            </a:bodyPr>
            <a:lstStyle/>
            <a:p>
              <a:r>
                <a:rPr lang="en-US" b="1" dirty="0">
                  <a:solidFill>
                    <a:schemeClr val="accent1">
                      <a:lumMod val="75000"/>
                    </a:schemeClr>
                  </a:solidFill>
                </a:rPr>
                <a:t>Nicol: Here’s the syntax of left join..</a:t>
              </a:r>
            </a:p>
            <a:p>
              <a:r>
                <a:rPr lang="en-US" b="1" dirty="0">
                  <a:solidFill>
                    <a:schemeClr val="accent1">
                      <a:lumMod val="75000"/>
                    </a:schemeClr>
                  </a:solidFill>
                </a:rPr>
                <a:t>Select </a:t>
              </a:r>
              <a:r>
                <a:rPr lang="en-US" b="1" dirty="0" err="1">
                  <a:solidFill>
                    <a:schemeClr val="accent1">
                      <a:lumMod val="75000"/>
                    </a:schemeClr>
                  </a:solidFill>
                </a:rPr>
                <a:t>column_name</a:t>
              </a:r>
              <a:r>
                <a:rPr lang="en-US" b="1" dirty="0">
                  <a:solidFill>
                    <a:schemeClr val="accent1">
                      <a:lumMod val="75000"/>
                    </a:schemeClr>
                  </a:solidFill>
                </a:rPr>
                <a:t>(s) from table1</a:t>
              </a:r>
            </a:p>
            <a:p>
              <a:r>
                <a:rPr lang="en-US" b="1" dirty="0">
                  <a:solidFill>
                    <a:schemeClr val="accent1">
                      <a:lumMod val="75000"/>
                    </a:schemeClr>
                  </a:solidFill>
                </a:rPr>
                <a:t>Left join table2</a:t>
              </a:r>
            </a:p>
            <a:p>
              <a:r>
                <a:rPr lang="en-US" b="1" dirty="0">
                  <a:solidFill>
                    <a:schemeClr val="accent1">
                      <a:lumMod val="75000"/>
                    </a:schemeClr>
                  </a:solidFill>
                </a:rPr>
                <a:t>ON table1.column_name = table2.column_name;</a:t>
              </a:r>
              <a:endParaRPr lang="en-IN" b="1" dirty="0">
                <a:solidFill>
                  <a:schemeClr val="accent1">
                    <a:lumMod val="75000"/>
                  </a:schemeClr>
                </a:solidFill>
              </a:endParaRPr>
            </a:p>
          </p:txBody>
        </p:sp>
      </p:grpSp>
      <p:grpSp>
        <p:nvGrpSpPr>
          <p:cNvPr id="16" name="Group 15">
            <a:extLst>
              <a:ext uri="{FF2B5EF4-FFF2-40B4-BE49-F238E27FC236}">
                <a16:creationId xmlns:a16="http://schemas.microsoft.com/office/drawing/2014/main" id="{C705FDCB-975B-5B44-955B-228CC18556EB}"/>
              </a:ext>
            </a:extLst>
          </p:cNvPr>
          <p:cNvGrpSpPr/>
          <p:nvPr/>
        </p:nvGrpSpPr>
        <p:grpSpPr>
          <a:xfrm>
            <a:off x="6096000" y="3756235"/>
            <a:ext cx="3764147" cy="1635448"/>
            <a:chOff x="6113012" y="3767240"/>
            <a:chExt cx="3764147" cy="1635448"/>
          </a:xfrm>
        </p:grpSpPr>
        <p:sp>
          <p:nvSpPr>
            <p:cNvPr id="14" name="Scroll: Horizontal 13">
              <a:extLst>
                <a:ext uri="{FF2B5EF4-FFF2-40B4-BE49-F238E27FC236}">
                  <a16:creationId xmlns:a16="http://schemas.microsoft.com/office/drawing/2014/main" id="{7BD39917-68FB-B556-4753-2DE10E0E8366}"/>
                </a:ext>
              </a:extLst>
            </p:cNvPr>
            <p:cNvSpPr/>
            <p:nvPr/>
          </p:nvSpPr>
          <p:spPr>
            <a:xfrm>
              <a:off x="6113012" y="3767240"/>
              <a:ext cx="3764147" cy="163544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5" name="TextBox 14">
              <a:extLst>
                <a:ext uri="{FF2B5EF4-FFF2-40B4-BE49-F238E27FC236}">
                  <a16:creationId xmlns:a16="http://schemas.microsoft.com/office/drawing/2014/main" id="{EC71968D-A23F-8573-47A1-FA290AFA3F0A}"/>
                </a:ext>
              </a:extLst>
            </p:cNvPr>
            <p:cNvSpPr txBox="1"/>
            <p:nvPr/>
          </p:nvSpPr>
          <p:spPr>
            <a:xfrm>
              <a:off x="6321159" y="4031565"/>
              <a:ext cx="3556000" cy="1200329"/>
            </a:xfrm>
            <a:prstGeom prst="rect">
              <a:avLst/>
            </a:prstGeom>
            <a:noFill/>
          </p:spPr>
          <p:txBody>
            <a:bodyPr wrap="square" rtlCol="0">
              <a:spAutoFit/>
            </a:bodyPr>
            <a:lstStyle/>
            <a:p>
              <a:r>
                <a:rPr lang="en-US" b="1" dirty="0">
                  <a:solidFill>
                    <a:schemeClr val="accent1">
                      <a:lumMod val="75000"/>
                    </a:schemeClr>
                  </a:solidFill>
                </a:rPr>
                <a:t>Nicol: Note that </a:t>
              </a:r>
              <a:r>
                <a:rPr lang="en-US" b="1" dirty="0">
                  <a:solidFill>
                    <a:schemeClr val="accent1">
                      <a:lumMod val="75000"/>
                    </a:schemeClr>
                  </a:solidFill>
                  <a:latin typeface="Google Sans"/>
                </a:rPr>
                <a:t>right join </a:t>
              </a:r>
              <a:r>
                <a:rPr lang="en-US" b="1" i="0" dirty="0">
                  <a:solidFill>
                    <a:schemeClr val="accent1">
                      <a:lumMod val="75000"/>
                    </a:schemeClr>
                  </a:solidFill>
                  <a:effectLst/>
                  <a:latin typeface="Google Sans"/>
                </a:rPr>
                <a:t>returns all rows from the right table, even if there are no matches in the left table</a:t>
              </a:r>
              <a:endParaRPr lang="en-IN" b="1" dirty="0">
                <a:solidFill>
                  <a:schemeClr val="accent1">
                    <a:lumMod val="75000"/>
                  </a:schemeClr>
                </a:solidFill>
              </a:endParaRPr>
            </a:p>
          </p:txBody>
        </p:sp>
      </p:grpSp>
      <p:grpSp>
        <p:nvGrpSpPr>
          <p:cNvPr id="19" name="Group 18">
            <a:extLst>
              <a:ext uri="{FF2B5EF4-FFF2-40B4-BE49-F238E27FC236}">
                <a16:creationId xmlns:a16="http://schemas.microsoft.com/office/drawing/2014/main" id="{6F4DE4F5-47CA-11C9-E4E4-17B9A39EB99A}"/>
              </a:ext>
            </a:extLst>
          </p:cNvPr>
          <p:cNvGrpSpPr/>
          <p:nvPr/>
        </p:nvGrpSpPr>
        <p:grpSpPr>
          <a:xfrm>
            <a:off x="2307878" y="3216746"/>
            <a:ext cx="3079018" cy="792523"/>
            <a:chOff x="2236758" y="3428999"/>
            <a:chExt cx="3079018" cy="792523"/>
          </a:xfrm>
        </p:grpSpPr>
        <p:sp>
          <p:nvSpPr>
            <p:cNvPr id="17" name="Scroll: Horizontal 16">
              <a:extLst>
                <a:ext uri="{FF2B5EF4-FFF2-40B4-BE49-F238E27FC236}">
                  <a16:creationId xmlns:a16="http://schemas.microsoft.com/office/drawing/2014/main" id="{DD8BC648-0221-7D59-9651-AA110417923B}"/>
                </a:ext>
              </a:extLst>
            </p:cNvPr>
            <p:cNvSpPr/>
            <p:nvPr/>
          </p:nvSpPr>
          <p:spPr>
            <a:xfrm>
              <a:off x="2236758" y="3428999"/>
              <a:ext cx="3079018" cy="79252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46D64785-81CA-8D9D-3238-88A9EA429D40}"/>
                </a:ext>
              </a:extLst>
            </p:cNvPr>
            <p:cNvSpPr txBox="1"/>
            <p:nvPr/>
          </p:nvSpPr>
          <p:spPr>
            <a:xfrm>
              <a:off x="2397760" y="3502096"/>
              <a:ext cx="2763520" cy="646331"/>
            </a:xfrm>
            <a:prstGeom prst="rect">
              <a:avLst/>
            </a:prstGeom>
            <a:noFill/>
          </p:spPr>
          <p:txBody>
            <a:bodyPr wrap="square" rtlCol="0">
              <a:spAutoFit/>
            </a:bodyPr>
            <a:lstStyle/>
            <a:p>
              <a:r>
                <a:rPr lang="en-US" b="1" dirty="0">
                  <a:solidFill>
                    <a:schemeClr val="accent1">
                      <a:lumMod val="75000"/>
                    </a:schemeClr>
                  </a:solidFill>
                </a:rPr>
                <a:t>Nicol: Oo what’s right join then and full join?</a:t>
              </a:r>
              <a:endParaRPr lang="en-IN" b="1" dirty="0">
                <a:solidFill>
                  <a:schemeClr val="accent1">
                    <a:lumMod val="75000"/>
                  </a:schemeClr>
                </a:solidFill>
              </a:endParaRPr>
            </a:p>
          </p:txBody>
        </p:sp>
      </p:grpSp>
      <p:grpSp>
        <p:nvGrpSpPr>
          <p:cNvPr id="22" name="Group 21">
            <a:extLst>
              <a:ext uri="{FF2B5EF4-FFF2-40B4-BE49-F238E27FC236}">
                <a16:creationId xmlns:a16="http://schemas.microsoft.com/office/drawing/2014/main" id="{106732B4-B138-3D57-19AB-47039920F7FC}"/>
              </a:ext>
            </a:extLst>
          </p:cNvPr>
          <p:cNvGrpSpPr/>
          <p:nvPr/>
        </p:nvGrpSpPr>
        <p:grpSpPr>
          <a:xfrm>
            <a:off x="6095998" y="5348655"/>
            <a:ext cx="5434501" cy="1565067"/>
            <a:chOff x="6095998" y="5348655"/>
            <a:chExt cx="5434501" cy="1565067"/>
          </a:xfrm>
        </p:grpSpPr>
        <p:sp>
          <p:nvSpPr>
            <p:cNvPr id="20" name="Scroll: Horizontal 19">
              <a:extLst>
                <a:ext uri="{FF2B5EF4-FFF2-40B4-BE49-F238E27FC236}">
                  <a16:creationId xmlns:a16="http://schemas.microsoft.com/office/drawing/2014/main" id="{6B2D88BD-C7B3-44CE-64AC-D3C94C0BAD2B}"/>
                </a:ext>
              </a:extLst>
            </p:cNvPr>
            <p:cNvSpPr/>
            <p:nvPr/>
          </p:nvSpPr>
          <p:spPr>
            <a:xfrm>
              <a:off x="6095998" y="5348655"/>
              <a:ext cx="5120641" cy="156506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F614CAB4-B76C-42AA-5BED-8611198393CD}"/>
                </a:ext>
              </a:extLst>
            </p:cNvPr>
            <p:cNvSpPr txBox="1"/>
            <p:nvPr/>
          </p:nvSpPr>
          <p:spPr>
            <a:xfrm>
              <a:off x="6288774" y="5564797"/>
              <a:ext cx="5241725" cy="1200329"/>
            </a:xfrm>
            <a:prstGeom prst="rect">
              <a:avLst/>
            </a:prstGeom>
            <a:noFill/>
          </p:spPr>
          <p:txBody>
            <a:bodyPr wrap="square" rtlCol="0">
              <a:spAutoFit/>
            </a:bodyPr>
            <a:lstStyle/>
            <a:p>
              <a:r>
                <a:rPr lang="en-US" b="1" dirty="0">
                  <a:solidFill>
                    <a:schemeClr val="accent1">
                      <a:lumMod val="75000"/>
                    </a:schemeClr>
                  </a:solidFill>
                </a:rPr>
                <a:t>Nicol: Here’s the syntax of right join </a:t>
              </a:r>
            </a:p>
            <a:p>
              <a:r>
                <a:rPr lang="en-US" b="1" dirty="0">
                  <a:solidFill>
                    <a:schemeClr val="accent1">
                      <a:lumMod val="75000"/>
                    </a:schemeClr>
                  </a:solidFill>
                </a:rPr>
                <a:t>Select </a:t>
              </a:r>
              <a:r>
                <a:rPr lang="en-US" b="1" dirty="0" err="1">
                  <a:solidFill>
                    <a:schemeClr val="accent1">
                      <a:lumMod val="75000"/>
                    </a:schemeClr>
                  </a:solidFill>
                </a:rPr>
                <a:t>column_name</a:t>
              </a:r>
              <a:r>
                <a:rPr lang="en-US" b="1" dirty="0">
                  <a:solidFill>
                    <a:schemeClr val="accent1">
                      <a:lumMod val="75000"/>
                    </a:schemeClr>
                  </a:solidFill>
                </a:rPr>
                <a:t>(s) from table1</a:t>
              </a:r>
            </a:p>
            <a:p>
              <a:r>
                <a:rPr lang="en-US" b="1" dirty="0">
                  <a:solidFill>
                    <a:schemeClr val="accent1">
                      <a:lumMod val="75000"/>
                    </a:schemeClr>
                  </a:solidFill>
                </a:rPr>
                <a:t>RIGHT JOIN Table2 </a:t>
              </a:r>
            </a:p>
            <a:p>
              <a:r>
                <a:rPr lang="en-US" b="1" dirty="0">
                  <a:solidFill>
                    <a:schemeClr val="accent1">
                      <a:lumMod val="75000"/>
                    </a:schemeClr>
                  </a:solidFill>
                </a:rPr>
                <a:t>ON table1.column_name = table2.column_name;</a:t>
              </a:r>
              <a:endParaRPr lang="en-IN" b="1" dirty="0">
                <a:solidFill>
                  <a:schemeClr val="accent1">
                    <a:lumMod val="75000"/>
                  </a:schemeClr>
                </a:solidFill>
              </a:endParaRPr>
            </a:p>
          </p:txBody>
        </p:sp>
      </p:grpSp>
      <p:pic>
        <p:nvPicPr>
          <p:cNvPr id="45" name="Picture 44">
            <a:extLst>
              <a:ext uri="{FF2B5EF4-FFF2-40B4-BE49-F238E27FC236}">
                <a16:creationId xmlns:a16="http://schemas.microsoft.com/office/drawing/2014/main" id="{FDD7ABA1-728B-1416-D8A4-7A23B9F65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230" y="3274407"/>
            <a:ext cx="5241725" cy="3574586"/>
          </a:xfrm>
          <a:prstGeom prst="rect">
            <a:avLst/>
          </a:prstGeom>
        </p:spPr>
      </p:pic>
    </p:spTree>
    <p:extLst>
      <p:ext uri="{BB962C8B-B14F-4D97-AF65-F5344CB8AC3E}">
        <p14:creationId xmlns:p14="http://schemas.microsoft.com/office/powerpoint/2010/main" val="665686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53A41-E262-ACCE-BDB6-88EACDB5818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B52D949-61DB-C519-38EC-A5D0912AA54B}"/>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grpSp>
        <p:nvGrpSpPr>
          <p:cNvPr id="5" name="Group 4">
            <a:extLst>
              <a:ext uri="{FF2B5EF4-FFF2-40B4-BE49-F238E27FC236}">
                <a16:creationId xmlns:a16="http://schemas.microsoft.com/office/drawing/2014/main" id="{65BDAE85-1883-3D57-AE76-B98D82FA6824}"/>
              </a:ext>
            </a:extLst>
          </p:cNvPr>
          <p:cNvGrpSpPr/>
          <p:nvPr/>
        </p:nvGrpSpPr>
        <p:grpSpPr>
          <a:xfrm>
            <a:off x="1366931" y="0"/>
            <a:ext cx="2685327" cy="729205"/>
            <a:chOff x="2048719" y="196770"/>
            <a:chExt cx="2685327" cy="729205"/>
          </a:xfrm>
        </p:grpSpPr>
        <p:sp>
          <p:nvSpPr>
            <p:cNvPr id="2" name="Scroll: Horizontal 1">
              <a:extLst>
                <a:ext uri="{FF2B5EF4-FFF2-40B4-BE49-F238E27FC236}">
                  <a16:creationId xmlns:a16="http://schemas.microsoft.com/office/drawing/2014/main" id="{B52D7537-5DCE-3891-0ECF-FE06C6958E82}"/>
                </a:ext>
              </a:extLst>
            </p:cNvPr>
            <p:cNvSpPr/>
            <p:nvPr/>
          </p:nvSpPr>
          <p:spPr>
            <a:xfrm>
              <a:off x="2048719" y="196770"/>
              <a:ext cx="2685327" cy="72920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7A0AFED1-A72D-7183-1332-03BF0077C60A}"/>
                </a:ext>
              </a:extLst>
            </p:cNvPr>
            <p:cNvSpPr txBox="1"/>
            <p:nvPr/>
          </p:nvSpPr>
          <p:spPr>
            <a:xfrm>
              <a:off x="2161529" y="381965"/>
              <a:ext cx="2387322" cy="369332"/>
            </a:xfrm>
            <a:prstGeom prst="rect">
              <a:avLst/>
            </a:prstGeom>
            <a:noFill/>
          </p:spPr>
          <p:txBody>
            <a:bodyPr wrap="square" rtlCol="0">
              <a:spAutoFit/>
            </a:bodyPr>
            <a:lstStyle/>
            <a:p>
              <a:r>
                <a:rPr lang="en-US" b="1" dirty="0">
                  <a:solidFill>
                    <a:schemeClr val="accent1">
                      <a:lumMod val="75000"/>
                    </a:schemeClr>
                  </a:solidFill>
                </a:rPr>
                <a:t>Ina: Oo</a:t>
              </a:r>
              <a:endParaRPr lang="en-IN" b="1" dirty="0">
                <a:solidFill>
                  <a:schemeClr val="accent1">
                    <a:lumMod val="75000"/>
                  </a:schemeClr>
                </a:solidFill>
              </a:endParaRPr>
            </a:p>
          </p:txBody>
        </p:sp>
      </p:grpSp>
      <p:grpSp>
        <p:nvGrpSpPr>
          <p:cNvPr id="10" name="Group 9">
            <a:extLst>
              <a:ext uri="{FF2B5EF4-FFF2-40B4-BE49-F238E27FC236}">
                <a16:creationId xmlns:a16="http://schemas.microsoft.com/office/drawing/2014/main" id="{33B049AB-1261-8E27-B4FD-82B3B1179911}"/>
              </a:ext>
            </a:extLst>
          </p:cNvPr>
          <p:cNvGrpSpPr/>
          <p:nvPr/>
        </p:nvGrpSpPr>
        <p:grpSpPr>
          <a:xfrm>
            <a:off x="6317036" y="415984"/>
            <a:ext cx="4746392" cy="1200329"/>
            <a:chOff x="6470248" y="1250066"/>
            <a:chExt cx="4746392" cy="1200329"/>
          </a:xfrm>
        </p:grpSpPr>
        <p:sp>
          <p:nvSpPr>
            <p:cNvPr id="6" name="Scroll: Horizontal 5">
              <a:extLst>
                <a:ext uri="{FF2B5EF4-FFF2-40B4-BE49-F238E27FC236}">
                  <a16:creationId xmlns:a16="http://schemas.microsoft.com/office/drawing/2014/main" id="{1570C264-93FA-BB33-DA62-66CBA799179A}"/>
                </a:ext>
              </a:extLst>
            </p:cNvPr>
            <p:cNvSpPr/>
            <p:nvPr/>
          </p:nvSpPr>
          <p:spPr>
            <a:xfrm>
              <a:off x="6470248" y="1250066"/>
              <a:ext cx="4746392" cy="120032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TextBox 7">
              <a:extLst>
                <a:ext uri="{FF2B5EF4-FFF2-40B4-BE49-F238E27FC236}">
                  <a16:creationId xmlns:a16="http://schemas.microsoft.com/office/drawing/2014/main" id="{7B9FFE17-F7E8-2264-563C-D50452AB2963}"/>
                </a:ext>
              </a:extLst>
            </p:cNvPr>
            <p:cNvSpPr txBox="1"/>
            <p:nvPr/>
          </p:nvSpPr>
          <p:spPr>
            <a:xfrm>
              <a:off x="6618163" y="1403132"/>
              <a:ext cx="4450562" cy="923330"/>
            </a:xfrm>
            <a:prstGeom prst="rect">
              <a:avLst/>
            </a:prstGeom>
            <a:noFill/>
          </p:spPr>
          <p:txBody>
            <a:bodyPr wrap="square" rtlCol="0">
              <a:spAutoFit/>
            </a:bodyPr>
            <a:lstStyle/>
            <a:p>
              <a:r>
                <a:rPr lang="en-US" b="1" dirty="0">
                  <a:solidFill>
                    <a:schemeClr val="accent1">
                      <a:lumMod val="75000"/>
                    </a:schemeClr>
                  </a:solidFill>
                </a:rPr>
                <a:t>Nicol: And full join is the keyword that returns all records when there is a match in left( table 1) or right (table 2) table records</a:t>
              </a:r>
              <a:endParaRPr lang="en-IN" b="1" dirty="0">
                <a:solidFill>
                  <a:schemeClr val="accent1">
                    <a:lumMod val="75000"/>
                  </a:schemeClr>
                </a:solidFill>
              </a:endParaRPr>
            </a:p>
          </p:txBody>
        </p:sp>
      </p:grpSp>
      <p:grpSp>
        <p:nvGrpSpPr>
          <p:cNvPr id="13" name="Group 12">
            <a:extLst>
              <a:ext uri="{FF2B5EF4-FFF2-40B4-BE49-F238E27FC236}">
                <a16:creationId xmlns:a16="http://schemas.microsoft.com/office/drawing/2014/main" id="{193E663D-11D6-834D-EEA6-8117213953E8}"/>
              </a:ext>
            </a:extLst>
          </p:cNvPr>
          <p:cNvGrpSpPr/>
          <p:nvPr/>
        </p:nvGrpSpPr>
        <p:grpSpPr>
          <a:xfrm>
            <a:off x="6302051" y="1479294"/>
            <a:ext cx="6156961" cy="2025763"/>
            <a:chOff x="6035039" y="2416118"/>
            <a:chExt cx="6156961" cy="2025763"/>
          </a:xfrm>
        </p:grpSpPr>
        <p:sp>
          <p:nvSpPr>
            <p:cNvPr id="11" name="Scroll: Horizontal 10">
              <a:extLst>
                <a:ext uri="{FF2B5EF4-FFF2-40B4-BE49-F238E27FC236}">
                  <a16:creationId xmlns:a16="http://schemas.microsoft.com/office/drawing/2014/main" id="{887243DD-540A-237E-31F1-877D132B72BB}"/>
                </a:ext>
              </a:extLst>
            </p:cNvPr>
            <p:cNvSpPr/>
            <p:nvPr/>
          </p:nvSpPr>
          <p:spPr>
            <a:xfrm>
              <a:off x="6035039" y="2416118"/>
              <a:ext cx="5413287" cy="2025763"/>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TextBox 11">
              <a:extLst>
                <a:ext uri="{FF2B5EF4-FFF2-40B4-BE49-F238E27FC236}">
                  <a16:creationId xmlns:a16="http://schemas.microsoft.com/office/drawing/2014/main" id="{5F842C6E-9450-82BF-3E68-1BDCA6149D8B}"/>
                </a:ext>
              </a:extLst>
            </p:cNvPr>
            <p:cNvSpPr txBox="1"/>
            <p:nvPr/>
          </p:nvSpPr>
          <p:spPr>
            <a:xfrm>
              <a:off x="6313219" y="2690335"/>
              <a:ext cx="5878781" cy="1477328"/>
            </a:xfrm>
            <a:prstGeom prst="rect">
              <a:avLst/>
            </a:prstGeom>
            <a:noFill/>
          </p:spPr>
          <p:txBody>
            <a:bodyPr wrap="square" rtlCol="0">
              <a:spAutoFit/>
            </a:bodyPr>
            <a:lstStyle/>
            <a:p>
              <a:r>
                <a:rPr lang="en-US" b="1" dirty="0">
                  <a:solidFill>
                    <a:schemeClr val="accent1">
                      <a:lumMod val="75000"/>
                    </a:schemeClr>
                  </a:solidFill>
                </a:rPr>
                <a:t>Nicol: Here’s the syntax of full join</a:t>
              </a:r>
            </a:p>
            <a:p>
              <a:r>
                <a:rPr lang="en-US" b="1" dirty="0">
                  <a:solidFill>
                    <a:schemeClr val="accent1">
                      <a:lumMod val="75000"/>
                    </a:schemeClr>
                  </a:solidFill>
                </a:rPr>
                <a:t>Select </a:t>
              </a:r>
              <a:r>
                <a:rPr lang="en-US" b="1" dirty="0" err="1">
                  <a:solidFill>
                    <a:schemeClr val="accent1">
                      <a:lumMod val="75000"/>
                    </a:schemeClr>
                  </a:solidFill>
                </a:rPr>
                <a:t>column_name</a:t>
              </a:r>
              <a:r>
                <a:rPr lang="en-US" b="1" dirty="0">
                  <a:solidFill>
                    <a:schemeClr val="accent1">
                      <a:lumMod val="75000"/>
                    </a:schemeClr>
                  </a:solidFill>
                </a:rPr>
                <a:t>(s) from table1</a:t>
              </a:r>
            </a:p>
            <a:p>
              <a:r>
                <a:rPr lang="en-US" b="1" dirty="0">
                  <a:solidFill>
                    <a:schemeClr val="accent1">
                      <a:lumMod val="75000"/>
                    </a:schemeClr>
                  </a:solidFill>
                </a:rPr>
                <a:t>FULL OUTER JOIN table2</a:t>
              </a:r>
            </a:p>
            <a:p>
              <a:r>
                <a:rPr lang="en-US" b="1" dirty="0">
                  <a:solidFill>
                    <a:schemeClr val="accent1">
                      <a:lumMod val="75000"/>
                    </a:schemeClr>
                  </a:solidFill>
                </a:rPr>
                <a:t>ON table1.column_name = table2.column_name</a:t>
              </a:r>
            </a:p>
            <a:p>
              <a:r>
                <a:rPr lang="en-US" b="1" dirty="0">
                  <a:solidFill>
                    <a:schemeClr val="accent1">
                      <a:lumMod val="75000"/>
                    </a:schemeClr>
                  </a:solidFill>
                </a:rPr>
                <a:t>WHERE condition;</a:t>
              </a:r>
              <a:endParaRPr lang="en-IN" b="1" dirty="0">
                <a:solidFill>
                  <a:schemeClr val="accent1">
                    <a:lumMod val="75000"/>
                  </a:schemeClr>
                </a:solidFill>
              </a:endParaRPr>
            </a:p>
          </p:txBody>
        </p:sp>
      </p:grpSp>
      <p:grpSp>
        <p:nvGrpSpPr>
          <p:cNvPr id="19" name="Group 18">
            <a:extLst>
              <a:ext uri="{FF2B5EF4-FFF2-40B4-BE49-F238E27FC236}">
                <a16:creationId xmlns:a16="http://schemas.microsoft.com/office/drawing/2014/main" id="{6A04D311-5A0C-5363-370D-B5D0EC6E9D31}"/>
              </a:ext>
            </a:extLst>
          </p:cNvPr>
          <p:cNvGrpSpPr/>
          <p:nvPr/>
        </p:nvGrpSpPr>
        <p:grpSpPr>
          <a:xfrm>
            <a:off x="1409904" y="3513152"/>
            <a:ext cx="3329072" cy="729205"/>
            <a:chOff x="2307799" y="4252608"/>
            <a:chExt cx="3329072" cy="729205"/>
          </a:xfrm>
        </p:grpSpPr>
        <p:sp>
          <p:nvSpPr>
            <p:cNvPr id="17" name="Scroll: Horizontal 16">
              <a:extLst>
                <a:ext uri="{FF2B5EF4-FFF2-40B4-BE49-F238E27FC236}">
                  <a16:creationId xmlns:a16="http://schemas.microsoft.com/office/drawing/2014/main" id="{52B60C32-5B7D-AEE1-DD45-C8A5AD2836AD}"/>
                </a:ext>
              </a:extLst>
            </p:cNvPr>
            <p:cNvSpPr/>
            <p:nvPr/>
          </p:nvSpPr>
          <p:spPr>
            <a:xfrm>
              <a:off x="2307799" y="4252608"/>
              <a:ext cx="3329072" cy="729205"/>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a:extLst>
                <a:ext uri="{FF2B5EF4-FFF2-40B4-BE49-F238E27FC236}">
                  <a16:creationId xmlns:a16="http://schemas.microsoft.com/office/drawing/2014/main" id="{1F1AA95E-A4F8-D01A-9827-6660E45EC5C5}"/>
                </a:ext>
              </a:extLst>
            </p:cNvPr>
            <p:cNvSpPr txBox="1"/>
            <p:nvPr/>
          </p:nvSpPr>
          <p:spPr>
            <a:xfrm>
              <a:off x="2420609" y="4421529"/>
              <a:ext cx="3032025" cy="369332"/>
            </a:xfrm>
            <a:prstGeom prst="rect">
              <a:avLst/>
            </a:prstGeom>
            <a:noFill/>
          </p:spPr>
          <p:txBody>
            <a:bodyPr wrap="square" rtlCol="0">
              <a:spAutoFit/>
            </a:bodyPr>
            <a:lstStyle/>
            <a:p>
              <a:r>
                <a:rPr lang="en-US" b="1" dirty="0">
                  <a:solidFill>
                    <a:schemeClr val="accent1">
                      <a:lumMod val="75000"/>
                    </a:schemeClr>
                  </a:solidFill>
                </a:rPr>
                <a:t>Ina: Okay!</a:t>
              </a:r>
              <a:endParaRPr lang="en-IN" b="1" dirty="0">
                <a:solidFill>
                  <a:schemeClr val="accent1">
                    <a:lumMod val="75000"/>
                  </a:schemeClr>
                </a:solidFill>
              </a:endParaRPr>
            </a:p>
          </p:txBody>
        </p:sp>
      </p:grpSp>
      <p:grpSp>
        <p:nvGrpSpPr>
          <p:cNvPr id="16" name="Group 15">
            <a:extLst>
              <a:ext uri="{FF2B5EF4-FFF2-40B4-BE49-F238E27FC236}">
                <a16:creationId xmlns:a16="http://schemas.microsoft.com/office/drawing/2014/main" id="{14BBDEC5-B5AD-93A4-B698-5B59774EF9DD}"/>
              </a:ext>
            </a:extLst>
          </p:cNvPr>
          <p:cNvGrpSpPr/>
          <p:nvPr/>
        </p:nvGrpSpPr>
        <p:grpSpPr>
          <a:xfrm>
            <a:off x="6317036" y="3831402"/>
            <a:ext cx="3603585" cy="1057241"/>
            <a:chOff x="6096000" y="4386805"/>
            <a:chExt cx="3603585" cy="1057241"/>
          </a:xfrm>
        </p:grpSpPr>
        <p:sp>
          <p:nvSpPr>
            <p:cNvPr id="14" name="Scroll: Horizontal 13">
              <a:extLst>
                <a:ext uri="{FF2B5EF4-FFF2-40B4-BE49-F238E27FC236}">
                  <a16:creationId xmlns:a16="http://schemas.microsoft.com/office/drawing/2014/main" id="{D81E155E-D193-B597-79F3-926BB5C29862}"/>
                </a:ext>
              </a:extLst>
            </p:cNvPr>
            <p:cNvSpPr/>
            <p:nvPr/>
          </p:nvSpPr>
          <p:spPr>
            <a:xfrm>
              <a:off x="6096000" y="4386805"/>
              <a:ext cx="3603585" cy="105724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5" name="TextBox 14">
              <a:extLst>
                <a:ext uri="{FF2B5EF4-FFF2-40B4-BE49-F238E27FC236}">
                  <a16:creationId xmlns:a16="http://schemas.microsoft.com/office/drawing/2014/main" id="{145FA973-205B-9B8C-F0E1-A8DC0B098665}"/>
                </a:ext>
              </a:extLst>
            </p:cNvPr>
            <p:cNvSpPr txBox="1"/>
            <p:nvPr/>
          </p:nvSpPr>
          <p:spPr>
            <a:xfrm>
              <a:off x="6253802" y="4641073"/>
              <a:ext cx="3195577" cy="646331"/>
            </a:xfrm>
            <a:prstGeom prst="rect">
              <a:avLst/>
            </a:prstGeom>
            <a:noFill/>
          </p:spPr>
          <p:txBody>
            <a:bodyPr wrap="square" rtlCol="0">
              <a:spAutoFit/>
            </a:bodyPr>
            <a:lstStyle/>
            <a:p>
              <a:r>
                <a:rPr lang="en-US" b="1" dirty="0">
                  <a:solidFill>
                    <a:schemeClr val="accent1">
                      <a:lumMod val="75000"/>
                    </a:schemeClr>
                  </a:solidFill>
                </a:rPr>
                <a:t>Nicol: Why don’t you give it a try Ina!</a:t>
              </a:r>
              <a:endParaRPr lang="en-IN" b="1" dirty="0">
                <a:solidFill>
                  <a:schemeClr val="accent1">
                    <a:lumMod val="75000"/>
                  </a:schemeClr>
                </a:solidFill>
              </a:endParaRPr>
            </a:p>
          </p:txBody>
        </p:sp>
      </p:grpSp>
      <p:pic>
        <p:nvPicPr>
          <p:cNvPr id="45" name="Picture 44">
            <a:extLst>
              <a:ext uri="{FF2B5EF4-FFF2-40B4-BE49-F238E27FC236}">
                <a16:creationId xmlns:a16="http://schemas.microsoft.com/office/drawing/2014/main" id="{3264CB3E-F91C-D4F9-30B1-B488C2881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2980" y="3330467"/>
            <a:ext cx="5241725" cy="3574586"/>
          </a:xfrm>
          <a:prstGeom prst="rect">
            <a:avLst/>
          </a:prstGeom>
        </p:spPr>
      </p:pic>
      <p:grpSp>
        <p:nvGrpSpPr>
          <p:cNvPr id="24" name="Group 23">
            <a:extLst>
              <a:ext uri="{FF2B5EF4-FFF2-40B4-BE49-F238E27FC236}">
                <a16:creationId xmlns:a16="http://schemas.microsoft.com/office/drawing/2014/main" id="{AD2A14CF-C945-F6B2-3C51-1546119E8201}"/>
              </a:ext>
            </a:extLst>
          </p:cNvPr>
          <p:cNvGrpSpPr/>
          <p:nvPr/>
        </p:nvGrpSpPr>
        <p:grpSpPr>
          <a:xfrm>
            <a:off x="1382506" y="4435947"/>
            <a:ext cx="4566882" cy="2928934"/>
            <a:chOff x="1382506" y="4435947"/>
            <a:chExt cx="4566882" cy="2928934"/>
          </a:xfrm>
        </p:grpSpPr>
        <p:sp>
          <p:nvSpPr>
            <p:cNvPr id="20" name="Scroll: Horizontal 19">
              <a:extLst>
                <a:ext uri="{FF2B5EF4-FFF2-40B4-BE49-F238E27FC236}">
                  <a16:creationId xmlns:a16="http://schemas.microsoft.com/office/drawing/2014/main" id="{356D6980-2C7E-2CB3-0C2D-EA1193D5FBFC}"/>
                </a:ext>
              </a:extLst>
            </p:cNvPr>
            <p:cNvSpPr/>
            <p:nvPr/>
          </p:nvSpPr>
          <p:spPr>
            <a:xfrm>
              <a:off x="1382506" y="4435947"/>
              <a:ext cx="4566882" cy="292893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1" name="TextBox 20">
              <a:extLst>
                <a:ext uri="{FF2B5EF4-FFF2-40B4-BE49-F238E27FC236}">
                  <a16:creationId xmlns:a16="http://schemas.microsoft.com/office/drawing/2014/main" id="{CB177099-B5BB-74E4-573A-8CA6BBFEEF86}"/>
                </a:ext>
              </a:extLst>
            </p:cNvPr>
            <p:cNvSpPr txBox="1"/>
            <p:nvPr/>
          </p:nvSpPr>
          <p:spPr>
            <a:xfrm>
              <a:off x="1787139" y="4749238"/>
              <a:ext cx="4162248" cy="2170018"/>
            </a:xfrm>
            <a:prstGeom prst="rect">
              <a:avLst/>
            </a:prstGeom>
            <a:noFill/>
          </p:spPr>
          <p:txBody>
            <a:bodyPr wrap="square" rtlCol="0">
              <a:spAutoFit/>
            </a:bodyPr>
            <a:lstStyle/>
            <a:p>
              <a:pPr>
                <a:lnSpc>
                  <a:spcPct val="107000"/>
                </a:lnSpc>
                <a:spcAft>
                  <a:spcPts val="800"/>
                </a:spcAft>
              </a:pPr>
              <a:r>
                <a:rPr lang="en-US"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na</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SELECT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R.Rname</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COUNT(</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M.item_id</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AS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ItemCount</a:t>
              </a:r>
              <a:endPar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700"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from</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Restaurants R</a:t>
              </a:r>
            </a:p>
            <a:p>
              <a:pPr>
                <a:lnSpc>
                  <a:spcPct val="107000"/>
                </a:lnSpc>
                <a:spcAft>
                  <a:spcPts val="800"/>
                </a:spcAft>
              </a:pPr>
              <a:r>
                <a:rPr lang="en-IN" sz="1700" b="1" kern="1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Left join</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Menu_Items</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 </a:t>
              </a:r>
            </a:p>
            <a:p>
              <a:pPr>
                <a:lnSpc>
                  <a:spcPct val="107000"/>
                </a:lnSpc>
                <a:spcAft>
                  <a:spcPts val="800"/>
                </a:spcAft>
              </a:pP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ON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R.restaurant_id</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M.restaurant_id</a:t>
              </a:r>
              <a:endPar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GROUP BY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R.restaurant_id</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700" b="1" kern="100" dirty="0" err="1">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R.Rname</a:t>
              </a:r>
              <a:r>
                <a:rPr lang="en-IN" sz="1700" b="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p>
          </p:txBody>
        </p:sp>
      </p:grpSp>
      <p:pic>
        <p:nvPicPr>
          <p:cNvPr id="7" name="Picture 6">
            <a:extLst>
              <a:ext uri="{FF2B5EF4-FFF2-40B4-BE49-F238E27FC236}">
                <a16:creationId xmlns:a16="http://schemas.microsoft.com/office/drawing/2014/main" id="{1BCB450E-F15B-0B10-3B83-47F124A90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2574" y="2961454"/>
            <a:ext cx="2572517" cy="4572009"/>
          </a:xfrm>
          <a:prstGeom prst="rect">
            <a:avLst/>
          </a:prstGeom>
        </p:spPr>
      </p:pic>
    </p:spTree>
    <p:extLst>
      <p:ext uri="{BB962C8B-B14F-4D97-AF65-F5344CB8AC3E}">
        <p14:creationId xmlns:p14="http://schemas.microsoft.com/office/powerpoint/2010/main" val="1444365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389F0-7CE8-D141-3904-FCF8C7874D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D85F378-51CF-58E4-E155-B60026A1BA72}"/>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562E81CA-147C-CBF5-0CD7-4D227157C12C}"/>
              </a:ext>
            </a:extLst>
          </p:cNvPr>
          <p:cNvPicPr>
            <a:picLocks noChangeAspect="1"/>
          </p:cNvPicPr>
          <p:nvPr/>
        </p:nvPicPr>
        <p:blipFill>
          <a:blip r:embed="rId2"/>
          <a:stretch>
            <a:fillRect/>
          </a:stretch>
        </p:blipFill>
        <p:spPr>
          <a:xfrm>
            <a:off x="2377440" y="395503"/>
            <a:ext cx="9707880" cy="7046042"/>
          </a:xfrm>
          <a:prstGeom prst="rect">
            <a:avLst/>
          </a:prstGeom>
        </p:spPr>
      </p:pic>
      <p:sp>
        <p:nvSpPr>
          <p:cNvPr id="5" name="Speech Bubble: Rectangle with Corners Rounded 4">
            <a:extLst>
              <a:ext uri="{FF2B5EF4-FFF2-40B4-BE49-F238E27FC236}">
                <a16:creationId xmlns:a16="http://schemas.microsoft.com/office/drawing/2014/main" id="{937EDF2F-DE06-C771-3490-4D79AF37EF90}"/>
              </a:ext>
            </a:extLst>
          </p:cNvPr>
          <p:cNvSpPr/>
          <p:nvPr/>
        </p:nvSpPr>
        <p:spPr>
          <a:xfrm>
            <a:off x="106680" y="1783497"/>
            <a:ext cx="2118360" cy="1636038"/>
          </a:xfrm>
          <a:prstGeom prst="wedgeRound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AC06DD-BA94-3558-EB1A-0A00F32B0EF6}"/>
              </a:ext>
            </a:extLst>
          </p:cNvPr>
          <p:cNvSpPr txBox="1"/>
          <p:nvPr/>
        </p:nvSpPr>
        <p:spPr>
          <a:xfrm>
            <a:off x="213360" y="2124462"/>
            <a:ext cx="2118360" cy="954107"/>
          </a:xfrm>
          <a:prstGeom prst="rect">
            <a:avLst/>
          </a:prstGeom>
          <a:noFill/>
        </p:spPr>
        <p:txBody>
          <a:bodyPr wrap="square" rtlCol="0">
            <a:spAutoFit/>
          </a:bodyPr>
          <a:lstStyle/>
          <a:p>
            <a:r>
              <a:rPr lang="en-IN" sz="2800" b="1" dirty="0">
                <a:solidFill>
                  <a:schemeClr val="accent1">
                    <a:lumMod val="75000"/>
                  </a:schemeClr>
                </a:solidFill>
              </a:rPr>
              <a:t>Here’s the ER Diagram </a:t>
            </a:r>
          </a:p>
        </p:txBody>
      </p:sp>
      <p:pic>
        <p:nvPicPr>
          <p:cNvPr id="8" name="Picture 7">
            <a:extLst>
              <a:ext uri="{FF2B5EF4-FFF2-40B4-BE49-F238E27FC236}">
                <a16:creationId xmlns:a16="http://schemas.microsoft.com/office/drawing/2014/main" id="{5C1CA27D-E647-5B39-DA5C-028E6A685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39" y="3791776"/>
            <a:ext cx="4571040" cy="3117214"/>
          </a:xfrm>
          <a:prstGeom prst="rect">
            <a:avLst/>
          </a:prstGeom>
        </p:spPr>
      </p:pic>
    </p:spTree>
    <p:extLst>
      <p:ext uri="{BB962C8B-B14F-4D97-AF65-F5344CB8AC3E}">
        <p14:creationId xmlns:p14="http://schemas.microsoft.com/office/powerpoint/2010/main" val="4263359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23FA-D170-2768-D92F-FEAF885D49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86B14D-B3B4-5841-BD58-23EF98F1BE0A}"/>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grpSp>
        <p:nvGrpSpPr>
          <p:cNvPr id="12" name="Group 11">
            <a:extLst>
              <a:ext uri="{FF2B5EF4-FFF2-40B4-BE49-F238E27FC236}">
                <a16:creationId xmlns:a16="http://schemas.microsoft.com/office/drawing/2014/main" id="{0042064F-0E3D-1F75-5AE2-FF32A2FBC86D}"/>
              </a:ext>
            </a:extLst>
          </p:cNvPr>
          <p:cNvGrpSpPr/>
          <p:nvPr/>
        </p:nvGrpSpPr>
        <p:grpSpPr>
          <a:xfrm>
            <a:off x="1499269" y="195003"/>
            <a:ext cx="3206188" cy="659757"/>
            <a:chOff x="2326511" y="185195"/>
            <a:chExt cx="3206188" cy="659757"/>
          </a:xfrm>
        </p:grpSpPr>
        <p:sp>
          <p:nvSpPr>
            <p:cNvPr id="2" name="Scroll: Horizontal 1">
              <a:extLst>
                <a:ext uri="{FF2B5EF4-FFF2-40B4-BE49-F238E27FC236}">
                  <a16:creationId xmlns:a16="http://schemas.microsoft.com/office/drawing/2014/main" id="{4E0AF94A-2C97-3354-0CC4-75E715C6BEAF}"/>
                </a:ext>
              </a:extLst>
            </p:cNvPr>
            <p:cNvSpPr/>
            <p:nvPr/>
          </p:nvSpPr>
          <p:spPr>
            <a:xfrm>
              <a:off x="2326511" y="185195"/>
              <a:ext cx="3206188" cy="659757"/>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0" name="TextBox 9">
              <a:extLst>
                <a:ext uri="{FF2B5EF4-FFF2-40B4-BE49-F238E27FC236}">
                  <a16:creationId xmlns:a16="http://schemas.microsoft.com/office/drawing/2014/main" id="{BC337693-B671-AF6B-79DA-64E4ADA1771F}"/>
                </a:ext>
              </a:extLst>
            </p:cNvPr>
            <p:cNvSpPr txBox="1"/>
            <p:nvPr/>
          </p:nvSpPr>
          <p:spPr>
            <a:xfrm>
              <a:off x="2476982" y="335666"/>
              <a:ext cx="2916821" cy="369332"/>
            </a:xfrm>
            <a:prstGeom prst="rect">
              <a:avLst/>
            </a:prstGeom>
            <a:noFill/>
          </p:spPr>
          <p:txBody>
            <a:bodyPr wrap="square" rtlCol="0">
              <a:spAutoFit/>
            </a:bodyPr>
            <a:lstStyle/>
            <a:p>
              <a:r>
                <a:rPr lang="en-US" b="1" dirty="0">
                  <a:solidFill>
                    <a:schemeClr val="accent1">
                      <a:lumMod val="75000"/>
                    </a:schemeClr>
                  </a:solidFill>
                </a:rPr>
                <a:t>Ina: Is it correct?</a:t>
              </a:r>
              <a:endParaRPr lang="en-IN" b="1" dirty="0">
                <a:solidFill>
                  <a:schemeClr val="accent1">
                    <a:lumMod val="75000"/>
                  </a:schemeClr>
                </a:solidFill>
              </a:endParaRPr>
            </a:p>
          </p:txBody>
        </p:sp>
      </p:grpSp>
      <p:grpSp>
        <p:nvGrpSpPr>
          <p:cNvPr id="13" name="Group 12">
            <a:extLst>
              <a:ext uri="{FF2B5EF4-FFF2-40B4-BE49-F238E27FC236}">
                <a16:creationId xmlns:a16="http://schemas.microsoft.com/office/drawing/2014/main" id="{4C8D4CD7-CB05-EEC5-50D7-23801152ED49}"/>
              </a:ext>
            </a:extLst>
          </p:cNvPr>
          <p:cNvGrpSpPr/>
          <p:nvPr/>
        </p:nvGrpSpPr>
        <p:grpSpPr>
          <a:xfrm>
            <a:off x="7158151" y="488390"/>
            <a:ext cx="5241724" cy="558146"/>
            <a:chOff x="6506901" y="789008"/>
            <a:chExt cx="3206188" cy="844952"/>
          </a:xfrm>
        </p:grpSpPr>
        <p:sp>
          <p:nvSpPr>
            <p:cNvPr id="8" name="Scroll: Horizontal 7">
              <a:extLst>
                <a:ext uri="{FF2B5EF4-FFF2-40B4-BE49-F238E27FC236}">
                  <a16:creationId xmlns:a16="http://schemas.microsoft.com/office/drawing/2014/main" id="{E2CD6730-AE7C-02EA-BA9C-88C34FD7CAB8}"/>
                </a:ext>
              </a:extLst>
            </p:cNvPr>
            <p:cNvSpPr/>
            <p:nvPr/>
          </p:nvSpPr>
          <p:spPr>
            <a:xfrm>
              <a:off x="6506901" y="789008"/>
              <a:ext cx="3206188" cy="84495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TextBox 10">
              <a:extLst>
                <a:ext uri="{FF2B5EF4-FFF2-40B4-BE49-F238E27FC236}">
                  <a16:creationId xmlns:a16="http://schemas.microsoft.com/office/drawing/2014/main" id="{547024D2-213B-A035-EC88-798085B6F3F6}"/>
                </a:ext>
              </a:extLst>
            </p:cNvPr>
            <p:cNvSpPr txBox="1"/>
            <p:nvPr/>
          </p:nvSpPr>
          <p:spPr>
            <a:xfrm>
              <a:off x="6659303" y="898242"/>
              <a:ext cx="3053786" cy="559115"/>
            </a:xfrm>
            <a:prstGeom prst="rect">
              <a:avLst/>
            </a:prstGeom>
            <a:noFill/>
          </p:spPr>
          <p:txBody>
            <a:bodyPr wrap="square" rtlCol="0">
              <a:spAutoFit/>
            </a:bodyPr>
            <a:lstStyle/>
            <a:p>
              <a:r>
                <a:rPr lang="en-US" b="1" dirty="0">
                  <a:solidFill>
                    <a:schemeClr val="accent1">
                      <a:lumMod val="75000"/>
                    </a:schemeClr>
                  </a:solidFill>
                </a:rPr>
                <a:t>Nicol: Yes Ina, Now try for right join..</a:t>
              </a:r>
              <a:endParaRPr lang="en-IN" b="1" dirty="0">
                <a:solidFill>
                  <a:schemeClr val="accent1">
                    <a:lumMod val="75000"/>
                  </a:schemeClr>
                </a:solidFill>
              </a:endParaRPr>
            </a:p>
          </p:txBody>
        </p:sp>
      </p:grpSp>
      <p:grpSp>
        <p:nvGrpSpPr>
          <p:cNvPr id="15" name="Group 14">
            <a:extLst>
              <a:ext uri="{FF2B5EF4-FFF2-40B4-BE49-F238E27FC236}">
                <a16:creationId xmlns:a16="http://schemas.microsoft.com/office/drawing/2014/main" id="{63C6904E-A49D-7939-676A-8B7AAC8DFD24}"/>
              </a:ext>
            </a:extLst>
          </p:cNvPr>
          <p:cNvGrpSpPr/>
          <p:nvPr/>
        </p:nvGrpSpPr>
        <p:grpSpPr>
          <a:xfrm>
            <a:off x="7150541" y="2252295"/>
            <a:ext cx="4959548" cy="558146"/>
            <a:chOff x="7098520" y="3773987"/>
            <a:chExt cx="4959548" cy="558146"/>
          </a:xfrm>
        </p:grpSpPr>
        <p:sp>
          <p:nvSpPr>
            <p:cNvPr id="5" name="Scroll: Horizontal 4">
              <a:extLst>
                <a:ext uri="{FF2B5EF4-FFF2-40B4-BE49-F238E27FC236}">
                  <a16:creationId xmlns:a16="http://schemas.microsoft.com/office/drawing/2014/main" id="{EA0B79E0-40E4-32C4-B781-F43E1E836DF6}"/>
                </a:ext>
              </a:extLst>
            </p:cNvPr>
            <p:cNvSpPr/>
            <p:nvPr/>
          </p:nvSpPr>
          <p:spPr>
            <a:xfrm>
              <a:off x="7098520" y="3773987"/>
              <a:ext cx="4209945" cy="558146"/>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4" name="TextBox 13">
              <a:extLst>
                <a:ext uri="{FF2B5EF4-FFF2-40B4-BE49-F238E27FC236}">
                  <a16:creationId xmlns:a16="http://schemas.microsoft.com/office/drawing/2014/main" id="{7D764C8A-E2CB-6F66-0F09-DC6D8E409396}"/>
                </a:ext>
              </a:extLst>
            </p:cNvPr>
            <p:cNvSpPr txBox="1"/>
            <p:nvPr/>
          </p:nvSpPr>
          <p:spPr>
            <a:xfrm>
              <a:off x="7185476" y="3863817"/>
              <a:ext cx="4872592" cy="369332"/>
            </a:xfrm>
            <a:prstGeom prst="rect">
              <a:avLst/>
            </a:prstGeom>
            <a:noFill/>
          </p:spPr>
          <p:txBody>
            <a:bodyPr wrap="square" rtlCol="0">
              <a:spAutoFit/>
            </a:bodyPr>
            <a:lstStyle/>
            <a:p>
              <a:r>
                <a:rPr lang="en-US" b="1" dirty="0">
                  <a:solidFill>
                    <a:schemeClr val="accent1">
                      <a:lumMod val="75000"/>
                    </a:schemeClr>
                  </a:solidFill>
                </a:rPr>
                <a:t>Nicol: Good Job Ina, How about full join?</a:t>
              </a:r>
              <a:endParaRPr lang="en-IN" b="1" dirty="0">
                <a:solidFill>
                  <a:schemeClr val="accent1">
                    <a:lumMod val="75000"/>
                  </a:schemeClr>
                </a:solidFill>
              </a:endParaRPr>
            </a:p>
          </p:txBody>
        </p:sp>
      </p:grpSp>
      <p:pic>
        <p:nvPicPr>
          <p:cNvPr id="7" name="Picture 6">
            <a:extLst>
              <a:ext uri="{FF2B5EF4-FFF2-40B4-BE49-F238E27FC236}">
                <a16:creationId xmlns:a16="http://schemas.microsoft.com/office/drawing/2014/main" id="{7712447F-1983-1BF2-9098-3D4971749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58745" y="2703873"/>
            <a:ext cx="2572517" cy="4572009"/>
          </a:xfrm>
          <a:prstGeom prst="rect">
            <a:avLst/>
          </a:prstGeom>
        </p:spPr>
      </p:pic>
      <p:grpSp>
        <p:nvGrpSpPr>
          <p:cNvPr id="18" name="Group 17">
            <a:extLst>
              <a:ext uri="{FF2B5EF4-FFF2-40B4-BE49-F238E27FC236}">
                <a16:creationId xmlns:a16="http://schemas.microsoft.com/office/drawing/2014/main" id="{CCFEFF93-7C98-556A-2B00-F540DC06A853}"/>
              </a:ext>
            </a:extLst>
          </p:cNvPr>
          <p:cNvGrpSpPr/>
          <p:nvPr/>
        </p:nvGrpSpPr>
        <p:grpSpPr>
          <a:xfrm>
            <a:off x="7131221" y="3992380"/>
            <a:ext cx="3206188" cy="620734"/>
            <a:chOff x="7185477" y="6140048"/>
            <a:chExt cx="3206188" cy="620734"/>
          </a:xfrm>
        </p:grpSpPr>
        <p:sp>
          <p:nvSpPr>
            <p:cNvPr id="9" name="Scroll: Horizontal 8">
              <a:extLst>
                <a:ext uri="{FF2B5EF4-FFF2-40B4-BE49-F238E27FC236}">
                  <a16:creationId xmlns:a16="http://schemas.microsoft.com/office/drawing/2014/main" id="{0950C8B2-28C9-F198-F1EE-772826674791}"/>
                </a:ext>
              </a:extLst>
            </p:cNvPr>
            <p:cNvSpPr/>
            <p:nvPr/>
          </p:nvSpPr>
          <p:spPr>
            <a:xfrm>
              <a:off x="7185477" y="6140048"/>
              <a:ext cx="3206188" cy="62073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7" name="TextBox 16">
              <a:extLst>
                <a:ext uri="{FF2B5EF4-FFF2-40B4-BE49-F238E27FC236}">
                  <a16:creationId xmlns:a16="http://schemas.microsoft.com/office/drawing/2014/main" id="{7B6CD022-8CE0-26AA-E80D-2D568B76CD0A}"/>
                </a:ext>
              </a:extLst>
            </p:cNvPr>
            <p:cNvSpPr txBox="1"/>
            <p:nvPr/>
          </p:nvSpPr>
          <p:spPr>
            <a:xfrm>
              <a:off x="7407310" y="6297454"/>
              <a:ext cx="2824710" cy="369332"/>
            </a:xfrm>
            <a:prstGeom prst="rect">
              <a:avLst/>
            </a:prstGeom>
            <a:noFill/>
          </p:spPr>
          <p:txBody>
            <a:bodyPr wrap="square" rtlCol="0">
              <a:spAutoFit/>
            </a:bodyPr>
            <a:lstStyle/>
            <a:p>
              <a:r>
                <a:rPr lang="en-US" b="1" dirty="0">
                  <a:solidFill>
                    <a:schemeClr val="accent1">
                      <a:lumMod val="75000"/>
                    </a:schemeClr>
                  </a:solidFill>
                </a:rPr>
                <a:t>Nicol: Good Job Ina!</a:t>
              </a:r>
              <a:endParaRPr lang="en-IN" b="1" dirty="0">
                <a:solidFill>
                  <a:schemeClr val="accent1">
                    <a:lumMod val="75000"/>
                  </a:schemeClr>
                </a:solidFill>
              </a:endParaRPr>
            </a:p>
          </p:txBody>
        </p:sp>
      </p:grpSp>
      <p:grpSp>
        <p:nvGrpSpPr>
          <p:cNvPr id="20" name="Group 19">
            <a:extLst>
              <a:ext uri="{FF2B5EF4-FFF2-40B4-BE49-F238E27FC236}">
                <a16:creationId xmlns:a16="http://schemas.microsoft.com/office/drawing/2014/main" id="{AC48BA1C-5ADF-2B8D-CC54-EDB51E819D25}"/>
              </a:ext>
            </a:extLst>
          </p:cNvPr>
          <p:cNvGrpSpPr/>
          <p:nvPr/>
        </p:nvGrpSpPr>
        <p:grpSpPr>
          <a:xfrm>
            <a:off x="1400056" y="938864"/>
            <a:ext cx="4893543" cy="2267323"/>
            <a:chOff x="1400056" y="973319"/>
            <a:chExt cx="5354567" cy="1939479"/>
          </a:xfrm>
        </p:grpSpPr>
        <p:sp>
          <p:nvSpPr>
            <p:cNvPr id="6" name="Scroll: Horizontal 5">
              <a:extLst>
                <a:ext uri="{FF2B5EF4-FFF2-40B4-BE49-F238E27FC236}">
                  <a16:creationId xmlns:a16="http://schemas.microsoft.com/office/drawing/2014/main" id="{F6DF303E-133F-D7C9-E074-1F37822A62A9}"/>
                </a:ext>
              </a:extLst>
            </p:cNvPr>
            <p:cNvSpPr/>
            <p:nvPr/>
          </p:nvSpPr>
          <p:spPr>
            <a:xfrm>
              <a:off x="1400056" y="973319"/>
              <a:ext cx="5354567" cy="159250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6" name="TextBox 15">
              <a:extLst>
                <a:ext uri="{FF2B5EF4-FFF2-40B4-BE49-F238E27FC236}">
                  <a16:creationId xmlns:a16="http://schemas.microsoft.com/office/drawing/2014/main" id="{C19760C2-CFC9-AE58-6A36-B984B11F5A91}"/>
                </a:ext>
              </a:extLst>
            </p:cNvPr>
            <p:cNvSpPr txBox="1"/>
            <p:nvPr/>
          </p:nvSpPr>
          <p:spPr>
            <a:xfrm>
              <a:off x="1707764" y="1158472"/>
              <a:ext cx="4739148" cy="1754326"/>
            </a:xfrm>
            <a:prstGeom prst="rect">
              <a:avLst/>
            </a:prstGeom>
            <a:noFill/>
          </p:spPr>
          <p:txBody>
            <a:bodyPr wrap="square" rtlCol="0">
              <a:spAutoFit/>
            </a:bodyPr>
            <a:lstStyle/>
            <a:p>
              <a:r>
                <a:rPr lang="en-US" b="1" dirty="0">
                  <a:solidFill>
                    <a:schemeClr val="accent1">
                      <a:lumMod val="75000"/>
                    </a:schemeClr>
                  </a:solidFill>
                </a:rPr>
                <a:t>Ina: Select </a:t>
              </a:r>
              <a:r>
                <a:rPr lang="en-US" b="1" dirty="0" err="1">
                  <a:solidFill>
                    <a:schemeClr val="accent1">
                      <a:lumMod val="75000"/>
                    </a:schemeClr>
                  </a:solidFill>
                </a:rPr>
                <a:t>R.Rname</a:t>
              </a:r>
              <a:r>
                <a:rPr lang="en-US" b="1" dirty="0">
                  <a:solidFill>
                    <a:schemeClr val="accent1">
                      <a:lumMod val="75000"/>
                    </a:schemeClr>
                  </a:solidFill>
                </a:rPr>
                <a:t>, </a:t>
              </a:r>
              <a:r>
                <a:rPr lang="en-US" b="1" dirty="0" err="1">
                  <a:solidFill>
                    <a:schemeClr val="accent1">
                      <a:lumMod val="75000"/>
                    </a:schemeClr>
                  </a:solidFill>
                </a:rPr>
                <a:t>M.description</a:t>
              </a:r>
              <a:r>
                <a:rPr lang="en-US" b="1" dirty="0">
                  <a:solidFill>
                    <a:schemeClr val="accent1">
                      <a:lumMod val="75000"/>
                    </a:schemeClr>
                  </a:solidFill>
                </a:rPr>
                <a:t>, </a:t>
              </a:r>
              <a:r>
                <a:rPr lang="en-US" b="1" dirty="0" err="1">
                  <a:solidFill>
                    <a:schemeClr val="accent1">
                      <a:lumMod val="75000"/>
                    </a:schemeClr>
                  </a:solidFill>
                </a:rPr>
                <a:t>M.price</a:t>
              </a:r>
              <a:endParaRPr lang="en-US" b="1" dirty="0">
                <a:solidFill>
                  <a:schemeClr val="accent1">
                    <a:lumMod val="75000"/>
                  </a:schemeClr>
                </a:solidFill>
              </a:endParaRPr>
            </a:p>
            <a:p>
              <a:r>
                <a:rPr lang="en-US" b="1" dirty="0">
                  <a:solidFill>
                    <a:schemeClr val="accent1">
                      <a:lumMod val="75000"/>
                    </a:schemeClr>
                  </a:solidFill>
                </a:rPr>
                <a:t>from Restaurants R</a:t>
              </a:r>
            </a:p>
            <a:p>
              <a:r>
                <a:rPr lang="en-US" b="1" dirty="0">
                  <a:solidFill>
                    <a:schemeClr val="accent1">
                      <a:lumMod val="75000"/>
                    </a:schemeClr>
                  </a:solidFill>
                </a:rPr>
                <a:t>Right Join </a:t>
              </a:r>
              <a:r>
                <a:rPr lang="en-US" b="1" dirty="0" err="1">
                  <a:solidFill>
                    <a:schemeClr val="accent1">
                      <a:lumMod val="75000"/>
                    </a:schemeClr>
                  </a:solidFill>
                </a:rPr>
                <a:t>Menu_Items</a:t>
              </a:r>
              <a:r>
                <a:rPr lang="en-US" b="1" dirty="0">
                  <a:solidFill>
                    <a:schemeClr val="accent1">
                      <a:lumMod val="75000"/>
                    </a:schemeClr>
                  </a:solidFill>
                </a:rPr>
                <a:t> M </a:t>
              </a:r>
            </a:p>
            <a:p>
              <a:r>
                <a:rPr lang="en-US" b="1" dirty="0">
                  <a:solidFill>
                    <a:schemeClr val="accent1">
                      <a:lumMod val="75000"/>
                    </a:schemeClr>
                  </a:solidFill>
                </a:rPr>
                <a:t>on </a:t>
              </a:r>
              <a:r>
                <a:rPr lang="en-US" b="1" dirty="0" err="1">
                  <a:solidFill>
                    <a:schemeClr val="accent1">
                      <a:lumMod val="75000"/>
                    </a:schemeClr>
                  </a:solidFill>
                </a:rPr>
                <a:t>R.restaurant_id</a:t>
              </a:r>
              <a:r>
                <a:rPr lang="en-US" b="1" dirty="0">
                  <a:solidFill>
                    <a:schemeClr val="accent1">
                      <a:lumMod val="75000"/>
                    </a:schemeClr>
                  </a:solidFill>
                </a:rPr>
                <a:t> = </a:t>
              </a:r>
              <a:r>
                <a:rPr lang="en-US" b="1" dirty="0" err="1">
                  <a:solidFill>
                    <a:schemeClr val="accent1">
                      <a:lumMod val="75000"/>
                    </a:schemeClr>
                  </a:solidFill>
                </a:rPr>
                <a:t>M.restaurant_id</a:t>
              </a:r>
              <a:r>
                <a:rPr lang="en-US" b="1" dirty="0">
                  <a:solidFill>
                    <a:schemeClr val="accent1">
                      <a:lumMod val="75000"/>
                    </a:schemeClr>
                  </a:solidFill>
                </a:rPr>
                <a:t>;</a:t>
              </a:r>
            </a:p>
            <a:p>
              <a:endParaRPr lang="en-IN" b="1" dirty="0"/>
            </a:p>
          </p:txBody>
        </p:sp>
      </p:grpSp>
      <p:grpSp>
        <p:nvGrpSpPr>
          <p:cNvPr id="23" name="Group 22">
            <a:extLst>
              <a:ext uri="{FF2B5EF4-FFF2-40B4-BE49-F238E27FC236}">
                <a16:creationId xmlns:a16="http://schemas.microsoft.com/office/drawing/2014/main" id="{FBAA57A6-3E0B-0267-06F3-26833D875C18}"/>
              </a:ext>
            </a:extLst>
          </p:cNvPr>
          <p:cNvGrpSpPr/>
          <p:nvPr/>
        </p:nvGrpSpPr>
        <p:grpSpPr>
          <a:xfrm>
            <a:off x="1416138" y="2703873"/>
            <a:ext cx="4893544" cy="1792986"/>
            <a:chOff x="2166325" y="3113342"/>
            <a:chExt cx="4893544" cy="1792986"/>
          </a:xfrm>
        </p:grpSpPr>
        <p:sp>
          <p:nvSpPr>
            <p:cNvPr id="3" name="Scroll: Horizontal 2">
              <a:extLst>
                <a:ext uri="{FF2B5EF4-FFF2-40B4-BE49-F238E27FC236}">
                  <a16:creationId xmlns:a16="http://schemas.microsoft.com/office/drawing/2014/main" id="{D67D0A85-CD85-DE63-8A1A-760EE43B352D}"/>
                </a:ext>
              </a:extLst>
            </p:cNvPr>
            <p:cNvSpPr/>
            <p:nvPr/>
          </p:nvSpPr>
          <p:spPr>
            <a:xfrm>
              <a:off x="2166325" y="3113342"/>
              <a:ext cx="4893544" cy="1792986"/>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9" name="TextBox 18">
              <a:extLst>
                <a:ext uri="{FF2B5EF4-FFF2-40B4-BE49-F238E27FC236}">
                  <a16:creationId xmlns:a16="http://schemas.microsoft.com/office/drawing/2014/main" id="{403B3EB9-BFED-F91F-E6A3-7EB41DC99ABE}"/>
                </a:ext>
              </a:extLst>
            </p:cNvPr>
            <p:cNvSpPr txBox="1"/>
            <p:nvPr/>
          </p:nvSpPr>
          <p:spPr>
            <a:xfrm>
              <a:off x="2421185" y="3429000"/>
              <a:ext cx="4542503" cy="1477328"/>
            </a:xfrm>
            <a:prstGeom prst="rect">
              <a:avLst/>
            </a:prstGeom>
            <a:noFill/>
          </p:spPr>
          <p:txBody>
            <a:bodyPr wrap="square" rtlCol="0">
              <a:spAutoFit/>
            </a:bodyPr>
            <a:lstStyle/>
            <a:p>
              <a:r>
                <a:rPr lang="en-US" b="1" dirty="0">
                  <a:solidFill>
                    <a:schemeClr val="accent1">
                      <a:lumMod val="75000"/>
                    </a:schemeClr>
                  </a:solidFill>
                </a:rPr>
                <a:t>Ina: Select </a:t>
              </a:r>
              <a:r>
                <a:rPr lang="en-US" b="1" dirty="0" err="1">
                  <a:solidFill>
                    <a:schemeClr val="accent1">
                      <a:lumMod val="75000"/>
                    </a:schemeClr>
                  </a:solidFill>
                </a:rPr>
                <a:t>R.Rname</a:t>
              </a:r>
              <a:r>
                <a:rPr lang="en-US" b="1" dirty="0">
                  <a:solidFill>
                    <a:schemeClr val="accent1">
                      <a:lumMod val="75000"/>
                    </a:schemeClr>
                  </a:solidFill>
                </a:rPr>
                <a:t>, </a:t>
              </a:r>
              <a:r>
                <a:rPr lang="en-US" b="1" dirty="0" err="1">
                  <a:solidFill>
                    <a:schemeClr val="accent1">
                      <a:lumMod val="75000"/>
                    </a:schemeClr>
                  </a:solidFill>
                </a:rPr>
                <a:t>M.description</a:t>
              </a:r>
              <a:r>
                <a:rPr lang="en-US" b="1" dirty="0">
                  <a:solidFill>
                    <a:schemeClr val="accent1">
                      <a:lumMod val="75000"/>
                    </a:schemeClr>
                  </a:solidFill>
                </a:rPr>
                <a:t>, </a:t>
              </a:r>
              <a:r>
                <a:rPr lang="en-US" b="1" dirty="0" err="1">
                  <a:solidFill>
                    <a:schemeClr val="accent1">
                      <a:lumMod val="75000"/>
                    </a:schemeClr>
                  </a:solidFill>
                </a:rPr>
                <a:t>M.price</a:t>
              </a:r>
              <a:endParaRPr lang="en-US" b="1" dirty="0">
                <a:solidFill>
                  <a:schemeClr val="accent1">
                    <a:lumMod val="75000"/>
                  </a:schemeClr>
                </a:solidFill>
              </a:endParaRPr>
            </a:p>
            <a:p>
              <a:r>
                <a:rPr lang="en-US" b="1" dirty="0">
                  <a:solidFill>
                    <a:schemeClr val="accent1">
                      <a:lumMod val="75000"/>
                    </a:schemeClr>
                  </a:solidFill>
                </a:rPr>
                <a:t>from Restaurants R</a:t>
              </a:r>
            </a:p>
            <a:p>
              <a:r>
                <a:rPr lang="en-US" b="1" dirty="0">
                  <a:solidFill>
                    <a:schemeClr val="accent1">
                      <a:lumMod val="75000"/>
                    </a:schemeClr>
                  </a:solidFill>
                </a:rPr>
                <a:t>Full outer join </a:t>
              </a:r>
              <a:r>
                <a:rPr lang="en-US" b="1" dirty="0" err="1">
                  <a:solidFill>
                    <a:schemeClr val="accent1">
                      <a:lumMod val="75000"/>
                    </a:schemeClr>
                  </a:solidFill>
                </a:rPr>
                <a:t>Menu_Items</a:t>
              </a:r>
              <a:r>
                <a:rPr lang="en-US" b="1" dirty="0">
                  <a:solidFill>
                    <a:schemeClr val="accent1">
                      <a:lumMod val="75000"/>
                    </a:schemeClr>
                  </a:solidFill>
                </a:rPr>
                <a:t> M </a:t>
              </a:r>
            </a:p>
            <a:p>
              <a:r>
                <a:rPr lang="en-US" b="1" dirty="0">
                  <a:solidFill>
                    <a:schemeClr val="accent1">
                      <a:lumMod val="75000"/>
                    </a:schemeClr>
                  </a:solidFill>
                </a:rPr>
                <a:t>on </a:t>
              </a:r>
              <a:r>
                <a:rPr lang="en-US" b="1" dirty="0" err="1">
                  <a:solidFill>
                    <a:schemeClr val="accent1">
                      <a:lumMod val="75000"/>
                    </a:schemeClr>
                  </a:solidFill>
                </a:rPr>
                <a:t>R.restaurant_id</a:t>
              </a:r>
              <a:r>
                <a:rPr lang="en-US" b="1" dirty="0">
                  <a:solidFill>
                    <a:schemeClr val="accent1">
                      <a:lumMod val="75000"/>
                    </a:schemeClr>
                  </a:solidFill>
                </a:rPr>
                <a:t> = </a:t>
              </a:r>
              <a:r>
                <a:rPr lang="en-US" b="1" dirty="0" err="1">
                  <a:solidFill>
                    <a:schemeClr val="accent1">
                      <a:lumMod val="75000"/>
                    </a:schemeClr>
                  </a:solidFill>
                </a:rPr>
                <a:t>M.restaurant_id</a:t>
              </a:r>
              <a:r>
                <a:rPr lang="en-US" b="1" dirty="0">
                  <a:solidFill>
                    <a:schemeClr val="accent1">
                      <a:lumMod val="75000"/>
                    </a:schemeClr>
                  </a:solidFill>
                </a:rPr>
                <a:t>;</a:t>
              </a:r>
            </a:p>
            <a:p>
              <a:endParaRPr lang="en-IN" b="1" dirty="0"/>
            </a:p>
          </p:txBody>
        </p:sp>
      </p:grpSp>
      <p:grpSp>
        <p:nvGrpSpPr>
          <p:cNvPr id="24" name="Group 23">
            <a:extLst>
              <a:ext uri="{FF2B5EF4-FFF2-40B4-BE49-F238E27FC236}">
                <a16:creationId xmlns:a16="http://schemas.microsoft.com/office/drawing/2014/main" id="{C1809E9B-1121-BD24-22CE-0B7B09FEA312}"/>
              </a:ext>
            </a:extLst>
          </p:cNvPr>
          <p:cNvGrpSpPr/>
          <p:nvPr/>
        </p:nvGrpSpPr>
        <p:grpSpPr>
          <a:xfrm>
            <a:off x="7158151" y="4613115"/>
            <a:ext cx="3841579" cy="1802160"/>
            <a:chOff x="7590768" y="5387027"/>
            <a:chExt cx="3206188" cy="1591039"/>
          </a:xfrm>
        </p:grpSpPr>
        <p:sp>
          <p:nvSpPr>
            <p:cNvPr id="21" name="Scroll: Horizontal 20">
              <a:extLst>
                <a:ext uri="{FF2B5EF4-FFF2-40B4-BE49-F238E27FC236}">
                  <a16:creationId xmlns:a16="http://schemas.microsoft.com/office/drawing/2014/main" id="{4C7E75A8-CE69-1F17-F9D5-B5E1D6DF30B6}"/>
                </a:ext>
              </a:extLst>
            </p:cNvPr>
            <p:cNvSpPr/>
            <p:nvPr/>
          </p:nvSpPr>
          <p:spPr>
            <a:xfrm>
              <a:off x="7590768" y="5387027"/>
              <a:ext cx="3206188" cy="159103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2" name="TextBox 21">
              <a:extLst>
                <a:ext uri="{FF2B5EF4-FFF2-40B4-BE49-F238E27FC236}">
                  <a16:creationId xmlns:a16="http://schemas.microsoft.com/office/drawing/2014/main" id="{A7456C74-2854-6D7D-D9C6-FC02111142CA}"/>
                </a:ext>
              </a:extLst>
            </p:cNvPr>
            <p:cNvSpPr txBox="1"/>
            <p:nvPr/>
          </p:nvSpPr>
          <p:spPr>
            <a:xfrm>
              <a:off x="7778150" y="5555226"/>
              <a:ext cx="2831423" cy="1304261"/>
            </a:xfrm>
            <a:prstGeom prst="rect">
              <a:avLst/>
            </a:prstGeom>
            <a:noFill/>
          </p:spPr>
          <p:txBody>
            <a:bodyPr wrap="square" rtlCol="0">
              <a:spAutoFit/>
            </a:bodyPr>
            <a:lstStyle/>
            <a:p>
              <a:r>
                <a:rPr lang="en-US" b="1" dirty="0">
                  <a:solidFill>
                    <a:schemeClr val="accent1">
                      <a:lumMod val="75000"/>
                    </a:schemeClr>
                  </a:solidFill>
                </a:rPr>
                <a:t>Nicol: Note that in few </a:t>
              </a:r>
            </a:p>
            <a:p>
              <a:r>
                <a:rPr lang="en-US" b="1" dirty="0">
                  <a:solidFill>
                    <a:schemeClr val="accent1">
                      <a:lumMod val="75000"/>
                    </a:schemeClr>
                  </a:solidFill>
                </a:rPr>
                <a:t>databases we use </a:t>
              </a:r>
            </a:p>
            <a:p>
              <a:r>
                <a:rPr lang="en-US" b="1" dirty="0">
                  <a:solidFill>
                    <a:schemeClr val="accent1">
                      <a:lumMod val="75000"/>
                    </a:schemeClr>
                  </a:solidFill>
                </a:rPr>
                <a:t>left outer join rather then</a:t>
              </a:r>
            </a:p>
            <a:p>
              <a:r>
                <a:rPr lang="en-US" b="1" dirty="0">
                  <a:solidFill>
                    <a:schemeClr val="accent1">
                      <a:lumMod val="75000"/>
                    </a:schemeClr>
                  </a:solidFill>
                </a:rPr>
                <a:t>left join and vice versa for right and full</a:t>
              </a:r>
              <a:endParaRPr lang="en-IN" b="1" dirty="0">
                <a:solidFill>
                  <a:schemeClr val="accent1">
                    <a:lumMod val="75000"/>
                  </a:schemeClr>
                </a:solidFill>
              </a:endParaRPr>
            </a:p>
          </p:txBody>
        </p:sp>
      </p:grpSp>
      <p:pic>
        <p:nvPicPr>
          <p:cNvPr id="45" name="Picture 44">
            <a:extLst>
              <a:ext uri="{FF2B5EF4-FFF2-40B4-BE49-F238E27FC236}">
                <a16:creationId xmlns:a16="http://schemas.microsoft.com/office/drawing/2014/main" id="{D7769E3D-8D6D-0D19-2E56-2EA1CD023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050" y="3298831"/>
            <a:ext cx="5241725" cy="3574586"/>
          </a:xfrm>
          <a:prstGeom prst="rect">
            <a:avLst/>
          </a:prstGeom>
        </p:spPr>
      </p:pic>
      <p:grpSp>
        <p:nvGrpSpPr>
          <p:cNvPr id="27" name="Group 26">
            <a:extLst>
              <a:ext uri="{FF2B5EF4-FFF2-40B4-BE49-F238E27FC236}">
                <a16:creationId xmlns:a16="http://schemas.microsoft.com/office/drawing/2014/main" id="{5457F918-9D06-5EB3-AA6D-E0B870036BAE}"/>
              </a:ext>
            </a:extLst>
          </p:cNvPr>
          <p:cNvGrpSpPr/>
          <p:nvPr/>
        </p:nvGrpSpPr>
        <p:grpSpPr>
          <a:xfrm>
            <a:off x="1499269" y="6295839"/>
            <a:ext cx="4017276" cy="664689"/>
            <a:chOff x="1499269" y="6295839"/>
            <a:chExt cx="4017276" cy="664689"/>
          </a:xfrm>
        </p:grpSpPr>
        <p:sp>
          <p:nvSpPr>
            <p:cNvPr id="25" name="Scroll: Horizontal 24">
              <a:extLst>
                <a:ext uri="{FF2B5EF4-FFF2-40B4-BE49-F238E27FC236}">
                  <a16:creationId xmlns:a16="http://schemas.microsoft.com/office/drawing/2014/main" id="{418BDA50-6674-6721-A13D-4805A58FB56B}"/>
                </a:ext>
              </a:extLst>
            </p:cNvPr>
            <p:cNvSpPr/>
            <p:nvPr/>
          </p:nvSpPr>
          <p:spPr>
            <a:xfrm>
              <a:off x="1499269" y="6295839"/>
              <a:ext cx="4017276" cy="664689"/>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6" name="TextBox 25">
              <a:extLst>
                <a:ext uri="{FF2B5EF4-FFF2-40B4-BE49-F238E27FC236}">
                  <a16:creationId xmlns:a16="http://schemas.microsoft.com/office/drawing/2014/main" id="{290760C5-0588-F8FB-9929-074DA22D4C9A}"/>
                </a:ext>
              </a:extLst>
            </p:cNvPr>
            <p:cNvSpPr txBox="1"/>
            <p:nvPr/>
          </p:nvSpPr>
          <p:spPr>
            <a:xfrm>
              <a:off x="1649740" y="6415275"/>
              <a:ext cx="3625645" cy="369332"/>
            </a:xfrm>
            <a:prstGeom prst="rect">
              <a:avLst/>
            </a:prstGeom>
            <a:noFill/>
          </p:spPr>
          <p:txBody>
            <a:bodyPr wrap="square" rtlCol="0">
              <a:spAutoFit/>
            </a:bodyPr>
            <a:lstStyle/>
            <a:p>
              <a:r>
                <a:rPr lang="en-US" b="1" dirty="0">
                  <a:solidFill>
                    <a:schemeClr val="accent1">
                      <a:lumMod val="75000"/>
                    </a:schemeClr>
                  </a:solidFill>
                </a:rPr>
                <a:t>Ina: </a:t>
              </a:r>
              <a:r>
                <a:rPr lang="en-US" b="1" dirty="0" err="1">
                  <a:solidFill>
                    <a:schemeClr val="accent1">
                      <a:lumMod val="75000"/>
                    </a:schemeClr>
                  </a:solidFill>
                </a:rPr>
                <a:t>Ohk</a:t>
              </a:r>
              <a:r>
                <a:rPr lang="en-US" b="1" dirty="0">
                  <a:solidFill>
                    <a:schemeClr val="accent1">
                      <a:lumMod val="75000"/>
                    </a:schemeClr>
                  </a:solidFill>
                </a:rPr>
                <a:t>! Gotcha!</a:t>
              </a:r>
              <a:endParaRPr lang="en-IN" b="1" dirty="0">
                <a:solidFill>
                  <a:schemeClr val="accent1">
                    <a:lumMod val="75000"/>
                  </a:schemeClr>
                </a:solidFill>
              </a:endParaRPr>
            </a:p>
          </p:txBody>
        </p:sp>
      </p:grpSp>
    </p:spTree>
    <p:extLst>
      <p:ext uri="{BB962C8B-B14F-4D97-AF65-F5344CB8AC3E}">
        <p14:creationId xmlns:p14="http://schemas.microsoft.com/office/powerpoint/2010/main" val="3478230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A9C00-10D4-4488-5327-F19CA0670A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7861EC-2C82-C457-1A37-F6F72896D412}"/>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A3CF3E7-A363-FDF7-50FD-4BAD4E3A2599}"/>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AD9EE3F9-53D6-CBE1-FBBB-ED84BB63AEAE}"/>
              </a:ext>
            </a:extLst>
          </p:cNvPr>
          <p:cNvPicPr>
            <a:picLocks noChangeAspect="1"/>
          </p:cNvPicPr>
          <p:nvPr/>
        </p:nvPicPr>
        <p:blipFill>
          <a:blip r:embed="rId2">
            <a:alphaModFix amt="20000"/>
          </a:blip>
          <a:stretch>
            <a:fillRect/>
          </a:stretch>
        </p:blipFill>
        <p:spPr>
          <a:xfrm>
            <a:off x="1" y="0"/>
            <a:ext cx="12192000" cy="6858000"/>
          </a:xfrm>
          <a:prstGeom prst="rect">
            <a:avLst/>
          </a:prstGeom>
        </p:spPr>
      </p:pic>
      <p:pic>
        <p:nvPicPr>
          <p:cNvPr id="6" name="Picture 5">
            <a:extLst>
              <a:ext uri="{FF2B5EF4-FFF2-40B4-BE49-F238E27FC236}">
                <a16:creationId xmlns:a16="http://schemas.microsoft.com/office/drawing/2014/main" id="{5EA6C9F0-D7A8-48D8-232A-89C21D9D5309}"/>
              </a:ext>
            </a:extLst>
          </p:cNvPr>
          <p:cNvPicPr>
            <a:picLocks noChangeAspect="1"/>
          </p:cNvPicPr>
          <p:nvPr/>
        </p:nvPicPr>
        <p:blipFill>
          <a:blip r:embed="rId3">
            <a:alphaModFix/>
          </a:blip>
          <a:stretch>
            <a:fillRect/>
          </a:stretch>
        </p:blipFill>
        <p:spPr>
          <a:xfrm>
            <a:off x="4026698" y="1573161"/>
            <a:ext cx="3809611" cy="4093306"/>
          </a:xfrm>
          <a:prstGeom prst="rect">
            <a:avLst/>
          </a:prstGeom>
        </p:spPr>
      </p:pic>
    </p:spTree>
    <p:extLst>
      <p:ext uri="{BB962C8B-B14F-4D97-AF65-F5344CB8AC3E}">
        <p14:creationId xmlns:p14="http://schemas.microsoft.com/office/powerpoint/2010/main" val="1272849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92BAF-B186-EA27-8B1A-2EBCB8A7121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3A030BC-3AB7-DFFA-8B90-1249F34E889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6CB8370-3823-2998-CC5B-3A371A55A40A}"/>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F186C102-C1B1-6A90-2A25-C1325DF6DC68}"/>
              </a:ext>
            </a:extLst>
          </p:cNvPr>
          <p:cNvPicPr>
            <a:picLocks noChangeAspect="1"/>
          </p:cNvPicPr>
          <p:nvPr/>
        </p:nvPicPr>
        <p:blipFill>
          <a:blip r:embed="rId2">
            <a:alphaModFix amt="20000"/>
          </a:blip>
          <a:stretch>
            <a:fillRect/>
          </a:stretch>
        </p:blipFill>
        <p:spPr>
          <a:xfrm>
            <a:off x="0" y="-5639"/>
            <a:ext cx="12192000" cy="6858000"/>
          </a:xfrm>
          <a:prstGeom prst="rect">
            <a:avLst/>
          </a:prstGeom>
        </p:spPr>
      </p:pic>
      <p:pic>
        <p:nvPicPr>
          <p:cNvPr id="6" name="Picture 5">
            <a:extLst>
              <a:ext uri="{FF2B5EF4-FFF2-40B4-BE49-F238E27FC236}">
                <a16:creationId xmlns:a16="http://schemas.microsoft.com/office/drawing/2014/main" id="{21D55A14-46D3-2AD7-A74F-EC222E66E575}"/>
              </a:ext>
            </a:extLst>
          </p:cNvPr>
          <p:cNvPicPr>
            <a:picLocks noChangeAspect="1"/>
          </p:cNvPicPr>
          <p:nvPr/>
        </p:nvPicPr>
        <p:blipFill>
          <a:blip r:embed="rId3">
            <a:alphaModFix/>
          </a:blip>
          <a:stretch>
            <a:fillRect/>
          </a:stretch>
        </p:blipFill>
        <p:spPr>
          <a:xfrm>
            <a:off x="2006623" y="1474941"/>
            <a:ext cx="8431287" cy="3908118"/>
          </a:xfrm>
          <a:prstGeom prst="rect">
            <a:avLst/>
          </a:prstGeom>
        </p:spPr>
      </p:pic>
    </p:spTree>
    <p:extLst>
      <p:ext uri="{BB962C8B-B14F-4D97-AF65-F5344CB8AC3E}">
        <p14:creationId xmlns:p14="http://schemas.microsoft.com/office/powerpoint/2010/main" val="1388585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EB953-ECCC-D117-6A84-BE0DC97F441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03839ED-42FA-9D4A-05FD-E26313B2849A}"/>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62C8C96-D10B-682C-51EB-7F7A860F2329}"/>
              </a:ext>
            </a:extLst>
          </p:cNvPr>
          <p:cNvSpPr txBox="1"/>
          <p:nvPr/>
        </p:nvSpPr>
        <p:spPr>
          <a:xfrm>
            <a:off x="-3824375" y="1401301"/>
            <a:ext cx="3518704" cy="369332"/>
          </a:xfrm>
          <a:prstGeom prst="rect">
            <a:avLst/>
          </a:prstGeom>
          <a:noFill/>
        </p:spPr>
        <p:txBody>
          <a:bodyPr wrap="square" rtlCol="0">
            <a:spAutoFit/>
          </a:bodyPr>
          <a:lstStyle/>
          <a:p>
            <a:pPr algn="ctr"/>
            <a:r>
              <a:rPr lang="en-IN" dirty="0"/>
              <a:t> </a:t>
            </a:r>
          </a:p>
        </p:txBody>
      </p:sp>
      <p:pic>
        <p:nvPicPr>
          <p:cNvPr id="5" name="Picture 4">
            <a:extLst>
              <a:ext uri="{FF2B5EF4-FFF2-40B4-BE49-F238E27FC236}">
                <a16:creationId xmlns:a16="http://schemas.microsoft.com/office/drawing/2014/main" id="{C9EF9894-0667-FFD8-08FA-ADF6225189BA}"/>
              </a:ext>
            </a:extLst>
          </p:cNvPr>
          <p:cNvPicPr>
            <a:picLocks noChangeAspect="1"/>
          </p:cNvPicPr>
          <p:nvPr/>
        </p:nvPicPr>
        <p:blipFill>
          <a:blip r:embed="rId2">
            <a:alphaModFix amt="20000"/>
          </a:blip>
          <a:stretch>
            <a:fillRect/>
          </a:stretch>
        </p:blipFill>
        <p:spPr>
          <a:xfrm>
            <a:off x="0" y="462"/>
            <a:ext cx="12192000" cy="6857538"/>
          </a:xfrm>
          <a:prstGeom prst="rect">
            <a:avLst/>
          </a:prstGeom>
        </p:spPr>
      </p:pic>
      <p:pic>
        <p:nvPicPr>
          <p:cNvPr id="6" name="Picture 5">
            <a:extLst>
              <a:ext uri="{FF2B5EF4-FFF2-40B4-BE49-F238E27FC236}">
                <a16:creationId xmlns:a16="http://schemas.microsoft.com/office/drawing/2014/main" id="{477C0F06-5F1E-C11F-BE52-C965EC5CF5F2}"/>
              </a:ext>
            </a:extLst>
          </p:cNvPr>
          <p:cNvPicPr>
            <a:picLocks noChangeAspect="1"/>
          </p:cNvPicPr>
          <p:nvPr/>
        </p:nvPicPr>
        <p:blipFill>
          <a:blip r:embed="rId3">
            <a:alphaModFix/>
          </a:blip>
          <a:stretch>
            <a:fillRect/>
          </a:stretch>
        </p:blipFill>
        <p:spPr>
          <a:xfrm>
            <a:off x="4031225" y="1192304"/>
            <a:ext cx="4726011" cy="4129525"/>
          </a:xfrm>
          <a:prstGeom prst="rect">
            <a:avLst/>
          </a:prstGeom>
        </p:spPr>
      </p:pic>
    </p:spTree>
    <p:extLst>
      <p:ext uri="{BB962C8B-B14F-4D97-AF65-F5344CB8AC3E}">
        <p14:creationId xmlns:p14="http://schemas.microsoft.com/office/powerpoint/2010/main" val="4201745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D5E54-B2CD-8B50-9ACE-3879271A75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F4304B3-0FB9-3DC9-3DF2-D722ECFA1C1F}"/>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3" name="Picture 2">
            <a:extLst>
              <a:ext uri="{FF2B5EF4-FFF2-40B4-BE49-F238E27FC236}">
                <a16:creationId xmlns:a16="http://schemas.microsoft.com/office/drawing/2014/main" id="{3B000D81-A6AB-B829-9A84-ED0F49704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94" y="2974694"/>
            <a:ext cx="5694428" cy="3883306"/>
          </a:xfrm>
          <a:prstGeom prst="rect">
            <a:avLst/>
          </a:prstGeom>
        </p:spPr>
      </p:pic>
      <p:sp>
        <p:nvSpPr>
          <p:cNvPr id="5" name="Scroll: Horizontal 4">
            <a:extLst>
              <a:ext uri="{FF2B5EF4-FFF2-40B4-BE49-F238E27FC236}">
                <a16:creationId xmlns:a16="http://schemas.microsoft.com/office/drawing/2014/main" id="{EE2168C8-EEA9-AE8B-A18E-4372B358D4D4}"/>
              </a:ext>
            </a:extLst>
          </p:cNvPr>
          <p:cNvSpPr/>
          <p:nvPr/>
        </p:nvSpPr>
        <p:spPr>
          <a:xfrm>
            <a:off x="2789499" y="104172"/>
            <a:ext cx="8611564" cy="3946968"/>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7" name="TextBox 6">
            <a:extLst>
              <a:ext uri="{FF2B5EF4-FFF2-40B4-BE49-F238E27FC236}">
                <a16:creationId xmlns:a16="http://schemas.microsoft.com/office/drawing/2014/main" id="{1044E432-A3E7-B717-8486-658DB9F49FA0}"/>
              </a:ext>
            </a:extLst>
          </p:cNvPr>
          <p:cNvSpPr txBox="1"/>
          <p:nvPr/>
        </p:nvSpPr>
        <p:spPr>
          <a:xfrm>
            <a:off x="3426106" y="923494"/>
            <a:ext cx="7338349" cy="2862322"/>
          </a:xfrm>
          <a:prstGeom prst="rect">
            <a:avLst/>
          </a:prstGeom>
          <a:noFill/>
        </p:spPr>
        <p:txBody>
          <a:bodyPr wrap="square" rtlCol="0">
            <a:spAutoFit/>
          </a:bodyPr>
          <a:lstStyle/>
          <a:p>
            <a:r>
              <a:rPr lang="en-US" sz="3600" b="1" dirty="0">
                <a:solidFill>
                  <a:schemeClr val="accent1"/>
                </a:solidFill>
              </a:rPr>
              <a:t>I hope you enjoyed our small storyline and got to learn something new too..</a:t>
            </a:r>
          </a:p>
          <a:p>
            <a:r>
              <a:rPr lang="en-US" sz="3600" b="1" dirty="0">
                <a:solidFill>
                  <a:schemeClr val="accent1"/>
                </a:solidFill>
              </a:rPr>
              <a:t>Here are some practice questions which you guys can prefer.</a:t>
            </a:r>
            <a:endParaRPr lang="en-IN" sz="3600" b="1" dirty="0">
              <a:solidFill>
                <a:schemeClr val="accent1"/>
              </a:solidFill>
            </a:endParaRPr>
          </a:p>
        </p:txBody>
      </p:sp>
    </p:spTree>
    <p:extLst>
      <p:ext uri="{BB962C8B-B14F-4D97-AF65-F5344CB8AC3E}">
        <p14:creationId xmlns:p14="http://schemas.microsoft.com/office/powerpoint/2010/main" val="535302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1D68-1DF9-A8A7-24CB-D665FDE10C3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F0F0952-3B91-21B6-B0C7-25AB275173FD}"/>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graphicFrame>
        <p:nvGraphicFramePr>
          <p:cNvPr id="2" name="Table 1">
            <a:extLst>
              <a:ext uri="{FF2B5EF4-FFF2-40B4-BE49-F238E27FC236}">
                <a16:creationId xmlns:a16="http://schemas.microsoft.com/office/drawing/2014/main" id="{E2E1EC5D-E819-DDAB-9C3C-0B8A1854A04F}"/>
              </a:ext>
            </a:extLst>
          </p:cNvPr>
          <p:cNvGraphicFramePr>
            <a:graphicFrameLocks noGrp="1"/>
          </p:cNvGraphicFramePr>
          <p:nvPr>
            <p:extLst>
              <p:ext uri="{D42A27DB-BD31-4B8C-83A1-F6EECF244321}">
                <p14:modId xmlns:p14="http://schemas.microsoft.com/office/powerpoint/2010/main" val="1033510132"/>
              </p:ext>
            </p:extLst>
          </p:nvPr>
        </p:nvGraphicFramePr>
        <p:xfrm>
          <a:off x="671331" y="682905"/>
          <a:ext cx="10764455" cy="5572534"/>
        </p:xfrm>
        <a:graphic>
          <a:graphicData uri="http://schemas.openxmlformats.org/drawingml/2006/table">
            <a:tbl>
              <a:tblPr firstRow="1" bandRow="1">
                <a:tableStyleId>{5C22544A-7EE6-4342-B048-85BDC9FD1C3A}</a:tableStyleId>
              </a:tblPr>
              <a:tblGrid>
                <a:gridCol w="1698919">
                  <a:extLst>
                    <a:ext uri="{9D8B030D-6E8A-4147-A177-3AD203B41FA5}">
                      <a16:colId xmlns:a16="http://schemas.microsoft.com/office/drawing/2014/main" val="1255153305"/>
                    </a:ext>
                  </a:extLst>
                </a:gridCol>
                <a:gridCol w="3868504">
                  <a:extLst>
                    <a:ext uri="{9D8B030D-6E8A-4147-A177-3AD203B41FA5}">
                      <a16:colId xmlns:a16="http://schemas.microsoft.com/office/drawing/2014/main" val="2620459265"/>
                    </a:ext>
                  </a:extLst>
                </a:gridCol>
                <a:gridCol w="5197032">
                  <a:extLst>
                    <a:ext uri="{9D8B030D-6E8A-4147-A177-3AD203B41FA5}">
                      <a16:colId xmlns:a16="http://schemas.microsoft.com/office/drawing/2014/main" val="971699767"/>
                    </a:ext>
                  </a:extLst>
                </a:gridCol>
              </a:tblGrid>
              <a:tr h="735964">
                <a:tc>
                  <a:txBody>
                    <a:bodyPr/>
                    <a:lstStyle/>
                    <a:p>
                      <a:r>
                        <a:rPr lang="en-IN" b="1" dirty="0"/>
                        <a:t>SR NO</a:t>
                      </a:r>
                    </a:p>
                  </a:txBody>
                  <a:tcPr/>
                </a:tc>
                <a:tc>
                  <a:txBody>
                    <a:bodyPr/>
                    <a:lstStyle/>
                    <a:p>
                      <a:r>
                        <a:rPr lang="en-IN" dirty="0"/>
                        <a:t>AI Generated Q/A</a:t>
                      </a:r>
                    </a:p>
                  </a:txBody>
                  <a:tcPr/>
                </a:tc>
                <a:tc>
                  <a:txBody>
                    <a:bodyPr/>
                    <a:lstStyle/>
                    <a:p>
                      <a:r>
                        <a:rPr lang="en-IN" dirty="0"/>
                        <a:t>Updated Q/A</a:t>
                      </a:r>
                    </a:p>
                  </a:txBody>
                  <a:tcPr/>
                </a:tc>
                <a:extLst>
                  <a:ext uri="{0D108BD9-81ED-4DB2-BD59-A6C34878D82A}">
                    <a16:rowId xmlns:a16="http://schemas.microsoft.com/office/drawing/2014/main" val="2149604107"/>
                  </a:ext>
                </a:extLst>
              </a:tr>
              <a:tr h="745494">
                <a:tc>
                  <a:txBody>
                    <a:bodyPr/>
                    <a:lstStyle/>
                    <a:p>
                      <a:r>
                        <a:rPr lang="en-IN" b="1" dirty="0">
                          <a:solidFill>
                            <a:schemeClr val="accent5">
                              <a:lumMod val="50000"/>
                            </a:schemeClr>
                          </a:solidFill>
                        </a:rPr>
                        <a:t>Q1:</a:t>
                      </a:r>
                    </a:p>
                  </a:txBody>
                  <a:tcPr/>
                </a:tc>
                <a:tc>
                  <a:txBody>
                    <a:bodyPr/>
                    <a:lstStyle/>
                    <a:p>
                      <a:r>
                        <a:rPr lang="en-IN" b="1" dirty="0">
                          <a:solidFill>
                            <a:schemeClr val="accent5">
                              <a:lumMod val="50000"/>
                            </a:schemeClr>
                          </a:solidFill>
                        </a:rPr>
                        <a:t>Get all customer information</a:t>
                      </a:r>
                    </a:p>
                  </a:txBody>
                  <a:tcPr/>
                </a:tc>
                <a:tc>
                  <a:txBody>
                    <a:bodyPr/>
                    <a:lstStyle/>
                    <a:p>
                      <a:r>
                        <a:rPr lang="en-US" b="1" dirty="0">
                          <a:solidFill>
                            <a:schemeClr val="accent5">
                              <a:lumMod val="50000"/>
                            </a:schemeClr>
                          </a:solidFill>
                        </a:rPr>
                        <a:t>Get customers and address from customers;</a:t>
                      </a:r>
                      <a:endParaRPr lang="en-IN" b="1" dirty="0">
                        <a:solidFill>
                          <a:schemeClr val="accent5">
                            <a:lumMod val="50000"/>
                          </a:schemeClr>
                        </a:solidFill>
                      </a:endParaRPr>
                    </a:p>
                  </a:txBody>
                  <a:tcPr/>
                </a:tc>
                <a:extLst>
                  <a:ext uri="{0D108BD9-81ED-4DB2-BD59-A6C34878D82A}">
                    <a16:rowId xmlns:a16="http://schemas.microsoft.com/office/drawing/2014/main" val="152820608"/>
                  </a:ext>
                </a:extLst>
              </a:tr>
              <a:tr h="735964">
                <a:tc>
                  <a:txBody>
                    <a:bodyPr/>
                    <a:lstStyle/>
                    <a:p>
                      <a:r>
                        <a:rPr lang="en-IN" b="1" dirty="0">
                          <a:solidFill>
                            <a:schemeClr val="accent5">
                              <a:lumMod val="50000"/>
                            </a:schemeClr>
                          </a:solidFill>
                        </a:rPr>
                        <a:t>Ans 1:</a:t>
                      </a:r>
                    </a:p>
                  </a:txBody>
                  <a:tcPr/>
                </a:tc>
                <a:tc>
                  <a:txBody>
                    <a:bodyPr/>
                    <a:lstStyle/>
                    <a:p>
                      <a:r>
                        <a:rPr lang="en-IN" b="1" dirty="0">
                          <a:solidFill>
                            <a:schemeClr val="accent5">
                              <a:lumMod val="50000"/>
                            </a:schemeClr>
                          </a:solidFill>
                        </a:rPr>
                        <a:t>SELECT * FROM Customers;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50000"/>
                            </a:schemeClr>
                          </a:solidFill>
                        </a:rPr>
                        <a:t>Select </a:t>
                      </a:r>
                      <a:r>
                        <a:rPr lang="en-US" b="1" dirty="0" err="1">
                          <a:solidFill>
                            <a:schemeClr val="accent5">
                              <a:lumMod val="50000"/>
                            </a:schemeClr>
                          </a:solidFill>
                        </a:rPr>
                        <a:t>Cname</a:t>
                      </a:r>
                      <a:r>
                        <a:rPr lang="en-US" b="1" dirty="0">
                          <a:solidFill>
                            <a:schemeClr val="accent5">
                              <a:lumMod val="50000"/>
                            </a:schemeClr>
                          </a:solidFill>
                        </a:rPr>
                        <a:t> as Customer, </a:t>
                      </a:r>
                      <a:r>
                        <a:rPr lang="en-US" b="1" dirty="0" err="1">
                          <a:solidFill>
                            <a:schemeClr val="accent5">
                              <a:lumMod val="50000"/>
                            </a:schemeClr>
                          </a:solidFill>
                        </a:rPr>
                        <a:t>Caddress</a:t>
                      </a:r>
                      <a:r>
                        <a:rPr lang="en-US" b="1" dirty="0">
                          <a:solidFill>
                            <a:schemeClr val="accent5">
                              <a:lumMod val="50000"/>
                            </a:schemeClr>
                          </a:solidFill>
                        </a:rPr>
                        <a:t> as Address from customers;</a:t>
                      </a:r>
                      <a:endParaRPr lang="en-IN" b="1" dirty="0">
                        <a:solidFill>
                          <a:schemeClr val="accent5">
                            <a:lumMod val="50000"/>
                          </a:schemeClr>
                        </a:solidFill>
                      </a:endParaRPr>
                    </a:p>
                  </a:txBody>
                  <a:tcPr/>
                </a:tc>
                <a:extLst>
                  <a:ext uri="{0D108BD9-81ED-4DB2-BD59-A6C34878D82A}">
                    <a16:rowId xmlns:a16="http://schemas.microsoft.com/office/drawing/2014/main" val="28663691"/>
                  </a:ext>
                </a:extLst>
              </a:tr>
              <a:tr h="845763">
                <a:tc>
                  <a:txBody>
                    <a:bodyPr/>
                    <a:lstStyle/>
                    <a:p>
                      <a:r>
                        <a:rPr lang="en-IN" b="1" dirty="0">
                          <a:solidFill>
                            <a:schemeClr val="accent5">
                              <a:lumMod val="50000"/>
                            </a:schemeClr>
                          </a:solidFill>
                        </a:rPr>
                        <a:t>Q2:</a:t>
                      </a:r>
                    </a:p>
                  </a:txBody>
                  <a:tcPr/>
                </a:tc>
                <a:tc>
                  <a:txBody>
                    <a:bodyPr/>
                    <a:lstStyle/>
                    <a:p>
                      <a:r>
                        <a:rPr lang="en-US" b="1" dirty="0">
                          <a:solidFill>
                            <a:schemeClr val="accent5">
                              <a:lumMod val="50000"/>
                            </a:schemeClr>
                          </a:solidFill>
                        </a:rPr>
                        <a:t>Get distinct cuisines from the Restaurants table:</a:t>
                      </a:r>
                      <a:endParaRPr lang="en-IN" b="1" dirty="0">
                        <a:solidFill>
                          <a:schemeClr val="accent5">
                            <a:lumMod val="50000"/>
                          </a:schemeClr>
                        </a:solidFill>
                      </a:endParaRPr>
                    </a:p>
                  </a:txBody>
                  <a:tcPr/>
                </a:tc>
                <a:tc>
                  <a:txBody>
                    <a:bodyPr/>
                    <a:lstStyle/>
                    <a:p>
                      <a:r>
                        <a:rPr lang="en-US" b="1" dirty="0">
                          <a:solidFill>
                            <a:schemeClr val="accent5">
                              <a:lumMod val="50000"/>
                            </a:schemeClr>
                          </a:solidFill>
                        </a:rPr>
                        <a:t>Get distinct cuisines from the Restaurants table where ratings are above 4.5</a:t>
                      </a:r>
                      <a:endParaRPr lang="en-IN" b="1" dirty="0">
                        <a:solidFill>
                          <a:schemeClr val="accent5">
                            <a:lumMod val="50000"/>
                          </a:schemeClr>
                        </a:solidFill>
                      </a:endParaRPr>
                    </a:p>
                  </a:txBody>
                  <a:tcPr/>
                </a:tc>
                <a:extLst>
                  <a:ext uri="{0D108BD9-81ED-4DB2-BD59-A6C34878D82A}">
                    <a16:rowId xmlns:a16="http://schemas.microsoft.com/office/drawing/2014/main" val="25123302"/>
                  </a:ext>
                </a:extLst>
              </a:tr>
              <a:tr h="735964">
                <a:tc>
                  <a:txBody>
                    <a:bodyPr/>
                    <a:lstStyle/>
                    <a:p>
                      <a:r>
                        <a:rPr lang="en-IN" b="1" dirty="0">
                          <a:solidFill>
                            <a:schemeClr val="accent5">
                              <a:lumMod val="50000"/>
                            </a:schemeClr>
                          </a:solidFill>
                        </a:rPr>
                        <a:t>Ans 2:</a:t>
                      </a:r>
                    </a:p>
                  </a:txBody>
                  <a:tcPr/>
                </a:tc>
                <a:tc>
                  <a:txBody>
                    <a:bodyPr/>
                    <a:lstStyle/>
                    <a:p>
                      <a:r>
                        <a:rPr lang="en-US" b="1" dirty="0">
                          <a:solidFill>
                            <a:schemeClr val="accent5">
                              <a:lumMod val="50000"/>
                            </a:schemeClr>
                          </a:solidFill>
                        </a:rPr>
                        <a:t>SELECT DISTINCT cuisine FROM Restaurants;</a:t>
                      </a:r>
                      <a:endParaRPr lang="en-IN" b="1" dirty="0">
                        <a:solidFill>
                          <a:schemeClr val="accent5">
                            <a:lumMod val="50000"/>
                          </a:schemeClr>
                        </a:solidFill>
                      </a:endParaRPr>
                    </a:p>
                  </a:txBody>
                  <a:tcPr/>
                </a:tc>
                <a:tc>
                  <a:txBody>
                    <a:bodyPr/>
                    <a:lstStyle/>
                    <a:p>
                      <a:r>
                        <a:rPr lang="en-US" b="1" dirty="0">
                          <a:solidFill>
                            <a:schemeClr val="accent5">
                              <a:lumMod val="50000"/>
                            </a:schemeClr>
                          </a:solidFill>
                        </a:rPr>
                        <a:t>Select Distinct </a:t>
                      </a:r>
                      <a:r>
                        <a:rPr lang="en-US" b="1" dirty="0" err="1">
                          <a:solidFill>
                            <a:schemeClr val="accent5">
                              <a:lumMod val="50000"/>
                            </a:schemeClr>
                          </a:solidFill>
                        </a:rPr>
                        <a:t>Rname</a:t>
                      </a:r>
                      <a:r>
                        <a:rPr lang="en-US" b="1" dirty="0">
                          <a:solidFill>
                            <a:schemeClr val="accent5">
                              <a:lumMod val="50000"/>
                            </a:schemeClr>
                          </a:solidFill>
                        </a:rPr>
                        <a:t> from restaurants where rating &gt;4.5;</a:t>
                      </a:r>
                      <a:endParaRPr lang="en-IN" b="1" dirty="0">
                        <a:solidFill>
                          <a:schemeClr val="accent5">
                            <a:lumMod val="50000"/>
                          </a:schemeClr>
                        </a:solidFill>
                      </a:endParaRPr>
                    </a:p>
                  </a:txBody>
                  <a:tcPr/>
                </a:tc>
                <a:extLst>
                  <a:ext uri="{0D108BD9-81ED-4DB2-BD59-A6C34878D82A}">
                    <a16:rowId xmlns:a16="http://schemas.microsoft.com/office/drawing/2014/main" val="2939326777"/>
                  </a:ext>
                </a:extLst>
              </a:tr>
              <a:tr h="735964">
                <a:tc>
                  <a:txBody>
                    <a:bodyPr/>
                    <a:lstStyle/>
                    <a:p>
                      <a:r>
                        <a:rPr lang="en-IN" b="1" dirty="0">
                          <a:solidFill>
                            <a:schemeClr val="accent5">
                              <a:lumMod val="50000"/>
                            </a:schemeClr>
                          </a:solidFill>
                        </a:rPr>
                        <a:t>Q3: </a:t>
                      </a:r>
                    </a:p>
                  </a:txBody>
                  <a:tcPr/>
                </a:tc>
                <a:tc>
                  <a:txBody>
                    <a:bodyPr/>
                    <a:lstStyle/>
                    <a:p>
                      <a:r>
                        <a:rPr lang="en-US" b="1" dirty="0">
                          <a:solidFill>
                            <a:schemeClr val="accent5">
                              <a:lumMod val="50000"/>
                            </a:schemeClr>
                          </a:solidFill>
                        </a:rPr>
                        <a:t>Get orders with total amount greater than 30:</a:t>
                      </a:r>
                      <a:endParaRPr lang="en-IN" b="1" dirty="0">
                        <a:solidFill>
                          <a:schemeClr val="accent5">
                            <a:lumMod val="50000"/>
                          </a:schemeClr>
                        </a:solidFill>
                      </a:endParaRPr>
                    </a:p>
                  </a:txBody>
                  <a:tcPr/>
                </a:tc>
                <a:tc>
                  <a:txBody>
                    <a:bodyPr/>
                    <a:lstStyle/>
                    <a:p>
                      <a:r>
                        <a:rPr lang="en-US" b="1" dirty="0">
                          <a:solidFill>
                            <a:schemeClr val="accent5">
                              <a:lumMod val="50000"/>
                            </a:schemeClr>
                          </a:solidFill>
                        </a:rPr>
                        <a:t>Get </a:t>
                      </a:r>
                      <a:r>
                        <a:rPr lang="en-US" b="1" dirty="0" err="1">
                          <a:solidFill>
                            <a:schemeClr val="accent5">
                              <a:lumMod val="50000"/>
                            </a:schemeClr>
                          </a:solidFill>
                        </a:rPr>
                        <a:t>order_id</a:t>
                      </a:r>
                      <a:r>
                        <a:rPr lang="en-US" b="1" dirty="0">
                          <a:solidFill>
                            <a:schemeClr val="accent5">
                              <a:lumMod val="50000"/>
                            </a:schemeClr>
                          </a:solidFill>
                        </a:rPr>
                        <a:t> with total amount less than 150</a:t>
                      </a:r>
                      <a:endParaRPr lang="en-IN" b="1" dirty="0">
                        <a:solidFill>
                          <a:schemeClr val="accent5">
                            <a:lumMod val="50000"/>
                          </a:schemeClr>
                        </a:solidFill>
                      </a:endParaRPr>
                    </a:p>
                  </a:txBody>
                  <a:tcPr/>
                </a:tc>
                <a:extLst>
                  <a:ext uri="{0D108BD9-81ED-4DB2-BD59-A6C34878D82A}">
                    <a16:rowId xmlns:a16="http://schemas.microsoft.com/office/drawing/2014/main" val="2213857167"/>
                  </a:ext>
                </a:extLst>
              </a:tr>
              <a:tr h="1037421">
                <a:tc>
                  <a:txBody>
                    <a:bodyPr/>
                    <a:lstStyle/>
                    <a:p>
                      <a:r>
                        <a:rPr lang="en-IN" b="1" dirty="0">
                          <a:solidFill>
                            <a:schemeClr val="accent5">
                              <a:lumMod val="50000"/>
                            </a:schemeClr>
                          </a:solidFill>
                        </a:rPr>
                        <a:t>Ans 3:</a:t>
                      </a:r>
                    </a:p>
                  </a:txBody>
                  <a:tcPr/>
                </a:tc>
                <a:tc>
                  <a:txBody>
                    <a:bodyPr/>
                    <a:lstStyle/>
                    <a:p>
                      <a:r>
                        <a:rPr lang="en-US" b="1" dirty="0">
                          <a:solidFill>
                            <a:schemeClr val="accent5">
                              <a:lumMod val="50000"/>
                            </a:schemeClr>
                          </a:solidFill>
                        </a:rPr>
                        <a:t>SELECT * FROM Orders WHERE </a:t>
                      </a:r>
                      <a:r>
                        <a:rPr lang="en-US" b="1" dirty="0" err="1">
                          <a:solidFill>
                            <a:schemeClr val="accent5">
                              <a:lumMod val="50000"/>
                            </a:schemeClr>
                          </a:solidFill>
                        </a:rPr>
                        <a:t>total_amount</a:t>
                      </a:r>
                      <a:r>
                        <a:rPr lang="en-US" b="1" dirty="0">
                          <a:solidFill>
                            <a:schemeClr val="accent5">
                              <a:lumMod val="50000"/>
                            </a:schemeClr>
                          </a:solidFill>
                        </a:rPr>
                        <a:t> &gt; 30;</a:t>
                      </a:r>
                      <a:endParaRPr lang="en-IN" b="1" dirty="0">
                        <a:solidFill>
                          <a:schemeClr val="accent5">
                            <a:lumMod val="50000"/>
                          </a:schemeClr>
                        </a:solidFill>
                      </a:endParaRPr>
                    </a:p>
                  </a:txBody>
                  <a:tcPr/>
                </a:tc>
                <a:tc>
                  <a:txBody>
                    <a:bodyPr/>
                    <a:lstStyle/>
                    <a:p>
                      <a:r>
                        <a:rPr lang="en-US" b="1" dirty="0">
                          <a:solidFill>
                            <a:schemeClr val="accent5">
                              <a:lumMod val="50000"/>
                            </a:schemeClr>
                          </a:solidFill>
                        </a:rPr>
                        <a:t>Select </a:t>
                      </a:r>
                      <a:r>
                        <a:rPr lang="en-US" b="1" dirty="0" err="1">
                          <a:solidFill>
                            <a:schemeClr val="accent5">
                              <a:lumMod val="50000"/>
                            </a:schemeClr>
                          </a:solidFill>
                        </a:rPr>
                        <a:t>order_id</a:t>
                      </a:r>
                      <a:r>
                        <a:rPr lang="en-US" b="1" dirty="0">
                          <a:solidFill>
                            <a:schemeClr val="accent5">
                              <a:lumMod val="50000"/>
                            </a:schemeClr>
                          </a:solidFill>
                        </a:rPr>
                        <a:t> from Orders where </a:t>
                      </a:r>
                      <a:r>
                        <a:rPr lang="en-US" b="1" dirty="0" err="1">
                          <a:solidFill>
                            <a:schemeClr val="accent5">
                              <a:lumMod val="50000"/>
                            </a:schemeClr>
                          </a:solidFill>
                        </a:rPr>
                        <a:t>total_amount</a:t>
                      </a:r>
                      <a:r>
                        <a:rPr lang="en-US" b="1" dirty="0">
                          <a:solidFill>
                            <a:schemeClr val="accent5">
                              <a:lumMod val="50000"/>
                            </a:schemeClr>
                          </a:solidFill>
                        </a:rPr>
                        <a:t> &lt; 150;</a:t>
                      </a:r>
                      <a:endParaRPr lang="en-IN" b="1" dirty="0">
                        <a:solidFill>
                          <a:schemeClr val="accent5">
                            <a:lumMod val="50000"/>
                          </a:schemeClr>
                        </a:solidFill>
                      </a:endParaRPr>
                    </a:p>
                  </a:txBody>
                  <a:tcPr/>
                </a:tc>
                <a:extLst>
                  <a:ext uri="{0D108BD9-81ED-4DB2-BD59-A6C34878D82A}">
                    <a16:rowId xmlns:a16="http://schemas.microsoft.com/office/drawing/2014/main" val="254533435"/>
                  </a:ext>
                </a:extLst>
              </a:tr>
            </a:tbl>
          </a:graphicData>
        </a:graphic>
      </p:graphicFrame>
    </p:spTree>
    <p:extLst>
      <p:ext uri="{BB962C8B-B14F-4D97-AF65-F5344CB8AC3E}">
        <p14:creationId xmlns:p14="http://schemas.microsoft.com/office/powerpoint/2010/main" val="2953774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87D6-1412-464A-4FD1-A5BBDDC7348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7F1AFE-0DB7-57A1-6796-9400171A90A4}"/>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CE419EDF-1599-FD59-CC29-83F251FC2AE2}"/>
              </a:ext>
            </a:extLst>
          </p:cNvPr>
          <p:cNvGraphicFramePr>
            <a:graphicFrameLocks noGrp="1"/>
          </p:cNvGraphicFramePr>
          <p:nvPr>
            <p:extLst>
              <p:ext uri="{D42A27DB-BD31-4B8C-83A1-F6EECF244321}">
                <p14:modId xmlns:p14="http://schemas.microsoft.com/office/powerpoint/2010/main" val="3916786730"/>
              </p:ext>
            </p:extLst>
          </p:nvPr>
        </p:nvGraphicFramePr>
        <p:xfrm>
          <a:off x="763483" y="501942"/>
          <a:ext cx="10591281" cy="5794686"/>
        </p:xfrm>
        <a:graphic>
          <a:graphicData uri="http://schemas.openxmlformats.org/drawingml/2006/table">
            <a:tbl>
              <a:tblPr firstRow="1" bandRow="1">
                <a:tableStyleId>{5C22544A-7EE6-4342-B048-85BDC9FD1C3A}</a:tableStyleId>
              </a:tblPr>
              <a:tblGrid>
                <a:gridCol w="2206730">
                  <a:extLst>
                    <a:ext uri="{9D8B030D-6E8A-4147-A177-3AD203B41FA5}">
                      <a16:colId xmlns:a16="http://schemas.microsoft.com/office/drawing/2014/main" val="1255153305"/>
                    </a:ext>
                  </a:extLst>
                </a:gridCol>
                <a:gridCol w="3836664">
                  <a:extLst>
                    <a:ext uri="{9D8B030D-6E8A-4147-A177-3AD203B41FA5}">
                      <a16:colId xmlns:a16="http://schemas.microsoft.com/office/drawing/2014/main" val="2620459265"/>
                    </a:ext>
                  </a:extLst>
                </a:gridCol>
                <a:gridCol w="4547887">
                  <a:extLst>
                    <a:ext uri="{9D8B030D-6E8A-4147-A177-3AD203B41FA5}">
                      <a16:colId xmlns:a16="http://schemas.microsoft.com/office/drawing/2014/main" val="971699767"/>
                    </a:ext>
                  </a:extLst>
                </a:gridCol>
              </a:tblGrid>
              <a:tr h="703087">
                <a:tc>
                  <a:txBody>
                    <a:bodyPr/>
                    <a:lstStyle/>
                    <a:p>
                      <a:r>
                        <a:rPr lang="en-IN" dirty="0"/>
                        <a:t>SR NO</a:t>
                      </a:r>
                    </a:p>
                  </a:txBody>
                  <a:tcPr/>
                </a:tc>
                <a:tc>
                  <a:txBody>
                    <a:bodyPr/>
                    <a:lstStyle/>
                    <a:p>
                      <a:r>
                        <a:rPr lang="en-IN" dirty="0"/>
                        <a:t>AI Generated Q/A</a:t>
                      </a:r>
                    </a:p>
                  </a:txBody>
                  <a:tcPr/>
                </a:tc>
                <a:tc>
                  <a:txBody>
                    <a:bodyPr/>
                    <a:lstStyle/>
                    <a:p>
                      <a:r>
                        <a:rPr lang="en-IN" dirty="0"/>
                        <a:t>Updated Q/A</a:t>
                      </a:r>
                    </a:p>
                  </a:txBody>
                  <a:tcPr/>
                </a:tc>
                <a:extLst>
                  <a:ext uri="{0D108BD9-81ED-4DB2-BD59-A6C34878D82A}">
                    <a16:rowId xmlns:a16="http://schemas.microsoft.com/office/drawing/2014/main" val="2149604107"/>
                  </a:ext>
                </a:extLst>
              </a:tr>
              <a:tr h="712191">
                <a:tc>
                  <a:txBody>
                    <a:bodyPr/>
                    <a:lstStyle/>
                    <a:p>
                      <a:r>
                        <a:rPr lang="en-IN" b="1" dirty="0">
                          <a:solidFill>
                            <a:schemeClr val="accent1">
                              <a:lumMod val="50000"/>
                            </a:schemeClr>
                          </a:solidFill>
                        </a:rPr>
                        <a:t>Q4:</a:t>
                      </a:r>
                    </a:p>
                  </a:txBody>
                  <a:tcPr/>
                </a:tc>
                <a:tc>
                  <a:txBody>
                    <a:bodyPr/>
                    <a:lstStyle/>
                    <a:p>
                      <a:r>
                        <a:rPr lang="en-US" b="1" dirty="0">
                          <a:solidFill>
                            <a:schemeClr val="accent1">
                              <a:lumMod val="50000"/>
                            </a:schemeClr>
                          </a:solidFill>
                        </a:rPr>
                        <a:t>Get all restaurants ordered by their rating in descending order:</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Get all restaurants order by their rating in Ascending order</a:t>
                      </a:r>
                      <a:endParaRPr lang="en-IN" b="1" dirty="0">
                        <a:solidFill>
                          <a:schemeClr val="accent1">
                            <a:lumMod val="50000"/>
                          </a:schemeClr>
                        </a:solidFill>
                      </a:endParaRPr>
                    </a:p>
                  </a:txBody>
                  <a:tcPr/>
                </a:tc>
                <a:extLst>
                  <a:ext uri="{0D108BD9-81ED-4DB2-BD59-A6C34878D82A}">
                    <a16:rowId xmlns:a16="http://schemas.microsoft.com/office/drawing/2014/main" val="152820608"/>
                  </a:ext>
                </a:extLst>
              </a:tr>
              <a:tr h="703087">
                <a:tc>
                  <a:txBody>
                    <a:bodyPr/>
                    <a:lstStyle/>
                    <a:p>
                      <a:r>
                        <a:rPr lang="en-IN" b="1" dirty="0">
                          <a:solidFill>
                            <a:schemeClr val="accent1">
                              <a:lumMod val="50000"/>
                            </a:schemeClr>
                          </a:solidFill>
                        </a:rPr>
                        <a:t>Ans 4:</a:t>
                      </a:r>
                    </a:p>
                  </a:txBody>
                  <a:tcPr/>
                </a:tc>
                <a:tc>
                  <a:txBody>
                    <a:bodyPr/>
                    <a:lstStyle/>
                    <a:p>
                      <a:r>
                        <a:rPr lang="en-US" b="1" dirty="0">
                          <a:solidFill>
                            <a:schemeClr val="accent1">
                              <a:lumMod val="50000"/>
                            </a:schemeClr>
                          </a:solidFill>
                        </a:rPr>
                        <a:t>SELECT * FROM Restaurants ORDER BY rating DESC;</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Select * from Restaurants Order by rating;</a:t>
                      </a:r>
                      <a:endParaRPr lang="en-IN" b="1" dirty="0">
                        <a:solidFill>
                          <a:schemeClr val="accent1">
                            <a:lumMod val="50000"/>
                          </a:schemeClr>
                        </a:solidFill>
                      </a:endParaRPr>
                    </a:p>
                  </a:txBody>
                  <a:tcPr/>
                </a:tc>
                <a:extLst>
                  <a:ext uri="{0D108BD9-81ED-4DB2-BD59-A6C34878D82A}">
                    <a16:rowId xmlns:a16="http://schemas.microsoft.com/office/drawing/2014/main" val="28663691"/>
                  </a:ext>
                </a:extLst>
              </a:tr>
              <a:tr h="991078">
                <a:tc>
                  <a:txBody>
                    <a:bodyPr/>
                    <a:lstStyle/>
                    <a:p>
                      <a:r>
                        <a:rPr lang="en-IN" b="1" dirty="0">
                          <a:solidFill>
                            <a:schemeClr val="accent1">
                              <a:lumMod val="50000"/>
                            </a:schemeClr>
                          </a:solidFill>
                        </a:rPr>
                        <a:t>Q5:</a:t>
                      </a:r>
                    </a:p>
                  </a:txBody>
                  <a:tcPr/>
                </a:tc>
                <a:tc>
                  <a:txBody>
                    <a:bodyPr/>
                    <a:lstStyle/>
                    <a:p>
                      <a:r>
                        <a:rPr lang="en-US" b="1" dirty="0">
                          <a:solidFill>
                            <a:schemeClr val="accent1">
                              <a:lumMod val="50000"/>
                            </a:schemeClr>
                          </a:solidFill>
                        </a:rPr>
                        <a:t>Get all orders with a total amount greater than 30 and ordered after '2024-10-01':</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Get all orders with a total amount less than 150 and ordered before ‘2024-10-01’</a:t>
                      </a:r>
                      <a:endParaRPr lang="en-IN" b="1" dirty="0">
                        <a:solidFill>
                          <a:schemeClr val="accent1">
                            <a:lumMod val="50000"/>
                          </a:schemeClr>
                        </a:solidFill>
                      </a:endParaRPr>
                    </a:p>
                  </a:txBody>
                  <a:tcPr/>
                </a:tc>
                <a:extLst>
                  <a:ext uri="{0D108BD9-81ED-4DB2-BD59-A6C34878D82A}">
                    <a16:rowId xmlns:a16="http://schemas.microsoft.com/office/drawing/2014/main" val="25123302"/>
                  </a:ext>
                </a:extLst>
              </a:tr>
              <a:tr h="991078">
                <a:tc>
                  <a:txBody>
                    <a:bodyPr/>
                    <a:lstStyle/>
                    <a:p>
                      <a:r>
                        <a:rPr lang="en-IN" b="1" dirty="0">
                          <a:solidFill>
                            <a:schemeClr val="accent1">
                              <a:lumMod val="50000"/>
                            </a:schemeClr>
                          </a:solidFill>
                        </a:rPr>
                        <a:t>Ans 5:</a:t>
                      </a:r>
                    </a:p>
                  </a:txBody>
                  <a:tcPr/>
                </a:tc>
                <a:tc>
                  <a:txBody>
                    <a:bodyPr/>
                    <a:lstStyle/>
                    <a:p>
                      <a:r>
                        <a:rPr lang="en-US" b="1" dirty="0">
                          <a:solidFill>
                            <a:schemeClr val="accent1">
                              <a:lumMod val="50000"/>
                            </a:schemeClr>
                          </a:solidFill>
                        </a:rPr>
                        <a:t>SELECT * FROM Orders WHERE </a:t>
                      </a:r>
                      <a:r>
                        <a:rPr lang="en-US" b="1" dirty="0" err="1">
                          <a:solidFill>
                            <a:schemeClr val="accent1">
                              <a:lumMod val="50000"/>
                            </a:schemeClr>
                          </a:solidFill>
                        </a:rPr>
                        <a:t>total_amount</a:t>
                      </a:r>
                      <a:r>
                        <a:rPr lang="en-US" b="1" dirty="0">
                          <a:solidFill>
                            <a:schemeClr val="accent1">
                              <a:lumMod val="50000"/>
                            </a:schemeClr>
                          </a:solidFill>
                        </a:rPr>
                        <a:t> &gt; 30 AND </a:t>
                      </a:r>
                      <a:r>
                        <a:rPr lang="en-US" b="1" dirty="0" err="1">
                          <a:solidFill>
                            <a:schemeClr val="accent1">
                              <a:lumMod val="50000"/>
                            </a:schemeClr>
                          </a:solidFill>
                        </a:rPr>
                        <a:t>order_date</a:t>
                      </a:r>
                      <a:r>
                        <a:rPr lang="en-US" b="1" dirty="0">
                          <a:solidFill>
                            <a:schemeClr val="accent1">
                              <a:lumMod val="50000"/>
                            </a:schemeClr>
                          </a:solidFill>
                        </a:rPr>
                        <a:t> &gt; '2024-10-01';</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Select * from orders where </a:t>
                      </a:r>
                      <a:r>
                        <a:rPr lang="en-US" b="1" dirty="0" err="1">
                          <a:solidFill>
                            <a:schemeClr val="accent1">
                              <a:lumMod val="50000"/>
                            </a:schemeClr>
                          </a:solidFill>
                        </a:rPr>
                        <a:t>total_amount</a:t>
                      </a:r>
                      <a:r>
                        <a:rPr lang="en-US" b="1" dirty="0">
                          <a:solidFill>
                            <a:schemeClr val="accent1">
                              <a:lumMod val="50000"/>
                            </a:schemeClr>
                          </a:solidFill>
                        </a:rPr>
                        <a:t> &lt; 150 and </a:t>
                      </a:r>
                      <a:r>
                        <a:rPr lang="en-US" b="1" dirty="0" err="1">
                          <a:solidFill>
                            <a:schemeClr val="accent1">
                              <a:lumMod val="50000"/>
                            </a:schemeClr>
                          </a:solidFill>
                        </a:rPr>
                        <a:t>order_date</a:t>
                      </a:r>
                      <a:r>
                        <a:rPr lang="en-US" b="1" dirty="0">
                          <a:solidFill>
                            <a:schemeClr val="accent1">
                              <a:lumMod val="50000"/>
                            </a:schemeClr>
                          </a:solidFill>
                        </a:rPr>
                        <a:t> &lt; ‘2024-10-01’;</a:t>
                      </a:r>
                      <a:endParaRPr lang="en-IN" b="1" dirty="0">
                        <a:solidFill>
                          <a:schemeClr val="accent1">
                            <a:lumMod val="50000"/>
                          </a:schemeClr>
                        </a:solidFill>
                      </a:endParaRPr>
                    </a:p>
                  </a:txBody>
                  <a:tcPr/>
                </a:tc>
                <a:extLst>
                  <a:ext uri="{0D108BD9-81ED-4DB2-BD59-A6C34878D82A}">
                    <a16:rowId xmlns:a16="http://schemas.microsoft.com/office/drawing/2014/main" val="2939326777"/>
                  </a:ext>
                </a:extLst>
              </a:tr>
              <a:tr h="703087">
                <a:tc>
                  <a:txBody>
                    <a:bodyPr/>
                    <a:lstStyle/>
                    <a:p>
                      <a:r>
                        <a:rPr lang="en-IN" b="1" dirty="0">
                          <a:solidFill>
                            <a:schemeClr val="accent1">
                              <a:lumMod val="50000"/>
                            </a:schemeClr>
                          </a:solidFill>
                        </a:rPr>
                        <a:t>Q6: </a:t>
                      </a:r>
                    </a:p>
                  </a:txBody>
                  <a:tcPr/>
                </a:tc>
                <a:tc>
                  <a:txBody>
                    <a:bodyPr/>
                    <a:lstStyle/>
                    <a:p>
                      <a:r>
                        <a:rPr lang="en-US" b="1" dirty="0">
                          <a:solidFill>
                            <a:schemeClr val="accent1">
                              <a:lumMod val="50000"/>
                            </a:schemeClr>
                          </a:solidFill>
                        </a:rPr>
                        <a:t>Get restaurants with rating either rating = 4 OR rating 5</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Get </a:t>
                      </a:r>
                      <a:r>
                        <a:rPr lang="en-US" b="1" dirty="0" err="1">
                          <a:solidFill>
                            <a:schemeClr val="accent1">
                              <a:lumMod val="50000"/>
                            </a:schemeClr>
                          </a:solidFill>
                        </a:rPr>
                        <a:t>restaurant_id</a:t>
                      </a:r>
                      <a:r>
                        <a:rPr lang="en-US" b="1" dirty="0">
                          <a:solidFill>
                            <a:schemeClr val="accent1">
                              <a:lumMod val="50000"/>
                            </a:schemeClr>
                          </a:solidFill>
                        </a:rPr>
                        <a:t> and it’s name where </a:t>
                      </a:r>
                      <a:r>
                        <a:rPr lang="en-US" b="1" dirty="0" err="1">
                          <a:solidFill>
                            <a:schemeClr val="accent1">
                              <a:lumMod val="50000"/>
                            </a:schemeClr>
                          </a:solidFill>
                        </a:rPr>
                        <a:t>restaurant_id</a:t>
                      </a:r>
                      <a:r>
                        <a:rPr lang="en-US" b="1" dirty="0">
                          <a:solidFill>
                            <a:schemeClr val="accent1">
                              <a:lumMod val="50000"/>
                            </a:schemeClr>
                          </a:solidFill>
                        </a:rPr>
                        <a:t> is less than 2 or equal to 5</a:t>
                      </a:r>
                      <a:endParaRPr lang="en-IN" b="1" dirty="0">
                        <a:solidFill>
                          <a:schemeClr val="accent1">
                            <a:lumMod val="50000"/>
                          </a:schemeClr>
                        </a:solidFill>
                      </a:endParaRPr>
                    </a:p>
                  </a:txBody>
                  <a:tcPr/>
                </a:tc>
                <a:extLst>
                  <a:ext uri="{0D108BD9-81ED-4DB2-BD59-A6C34878D82A}">
                    <a16:rowId xmlns:a16="http://schemas.microsoft.com/office/drawing/2014/main" val="2213857167"/>
                  </a:ext>
                </a:extLst>
              </a:tr>
              <a:tr h="991078">
                <a:tc>
                  <a:txBody>
                    <a:bodyPr/>
                    <a:lstStyle/>
                    <a:p>
                      <a:r>
                        <a:rPr lang="en-IN" b="1" dirty="0">
                          <a:solidFill>
                            <a:schemeClr val="accent1">
                              <a:lumMod val="50000"/>
                            </a:schemeClr>
                          </a:solidFill>
                        </a:rPr>
                        <a:t>Ans 6:</a:t>
                      </a:r>
                    </a:p>
                  </a:txBody>
                  <a:tcPr/>
                </a:tc>
                <a:tc>
                  <a:txBody>
                    <a:bodyPr/>
                    <a:lstStyle/>
                    <a:p>
                      <a:r>
                        <a:rPr lang="en-US" b="1" dirty="0">
                          <a:solidFill>
                            <a:schemeClr val="accent1">
                              <a:lumMod val="50000"/>
                            </a:schemeClr>
                          </a:solidFill>
                        </a:rPr>
                        <a:t>Select </a:t>
                      </a:r>
                      <a:r>
                        <a:rPr lang="en-US" b="1" dirty="0" err="1">
                          <a:solidFill>
                            <a:schemeClr val="accent1">
                              <a:lumMod val="50000"/>
                            </a:schemeClr>
                          </a:solidFill>
                        </a:rPr>
                        <a:t>Rname</a:t>
                      </a:r>
                      <a:r>
                        <a:rPr lang="en-US" b="1" dirty="0">
                          <a:solidFill>
                            <a:schemeClr val="accent1">
                              <a:lumMod val="50000"/>
                            </a:schemeClr>
                          </a:solidFill>
                        </a:rPr>
                        <a:t> from Restaurants where rating = 4 OR rating = 5;</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Select </a:t>
                      </a:r>
                      <a:r>
                        <a:rPr lang="en-US" b="1" dirty="0" err="1">
                          <a:solidFill>
                            <a:schemeClr val="accent1">
                              <a:lumMod val="50000"/>
                            </a:schemeClr>
                          </a:solidFill>
                        </a:rPr>
                        <a:t>Rname</a:t>
                      </a:r>
                      <a:r>
                        <a:rPr lang="en-US" b="1" dirty="0">
                          <a:solidFill>
                            <a:schemeClr val="accent1">
                              <a:lumMod val="50000"/>
                            </a:schemeClr>
                          </a:solidFill>
                        </a:rPr>
                        <a:t>, </a:t>
                      </a:r>
                      <a:r>
                        <a:rPr lang="en-US" b="1" dirty="0" err="1">
                          <a:solidFill>
                            <a:schemeClr val="accent1">
                              <a:lumMod val="50000"/>
                            </a:schemeClr>
                          </a:solidFill>
                        </a:rPr>
                        <a:t>Restaurant_id</a:t>
                      </a:r>
                      <a:r>
                        <a:rPr lang="en-US" b="1" dirty="0">
                          <a:solidFill>
                            <a:schemeClr val="accent1">
                              <a:lumMod val="50000"/>
                            </a:schemeClr>
                          </a:solidFill>
                        </a:rPr>
                        <a:t> from restaurants where </a:t>
                      </a:r>
                      <a:r>
                        <a:rPr lang="en-US" b="1" dirty="0" err="1">
                          <a:solidFill>
                            <a:schemeClr val="accent1">
                              <a:lumMod val="50000"/>
                            </a:schemeClr>
                          </a:solidFill>
                        </a:rPr>
                        <a:t>restaurant_id</a:t>
                      </a:r>
                      <a:r>
                        <a:rPr lang="en-US" b="1" dirty="0">
                          <a:solidFill>
                            <a:schemeClr val="accent1">
                              <a:lumMod val="50000"/>
                            </a:schemeClr>
                          </a:solidFill>
                        </a:rPr>
                        <a:t> &lt; 2 OR </a:t>
                      </a:r>
                      <a:r>
                        <a:rPr lang="en-US" b="1" dirty="0" err="1">
                          <a:solidFill>
                            <a:schemeClr val="accent1">
                              <a:lumMod val="50000"/>
                            </a:schemeClr>
                          </a:solidFill>
                        </a:rPr>
                        <a:t>restaurant_id</a:t>
                      </a:r>
                      <a:r>
                        <a:rPr lang="en-US" b="1" dirty="0">
                          <a:solidFill>
                            <a:schemeClr val="accent1">
                              <a:lumMod val="50000"/>
                            </a:schemeClr>
                          </a:solidFill>
                        </a:rPr>
                        <a:t> = 5;</a:t>
                      </a:r>
                      <a:endParaRPr lang="en-IN" b="1" dirty="0">
                        <a:solidFill>
                          <a:schemeClr val="accent1">
                            <a:lumMod val="50000"/>
                          </a:schemeClr>
                        </a:solidFill>
                      </a:endParaRPr>
                    </a:p>
                  </a:txBody>
                  <a:tcPr/>
                </a:tc>
                <a:extLst>
                  <a:ext uri="{0D108BD9-81ED-4DB2-BD59-A6C34878D82A}">
                    <a16:rowId xmlns:a16="http://schemas.microsoft.com/office/drawing/2014/main" val="254533435"/>
                  </a:ext>
                </a:extLst>
              </a:tr>
            </a:tbl>
          </a:graphicData>
        </a:graphic>
      </p:graphicFrame>
    </p:spTree>
    <p:extLst>
      <p:ext uri="{BB962C8B-B14F-4D97-AF65-F5344CB8AC3E}">
        <p14:creationId xmlns:p14="http://schemas.microsoft.com/office/powerpoint/2010/main" val="3331024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EA03F-902B-7E85-79C6-8B4AC563CDE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5B56E9-03F4-267D-0742-C1F29E2FBA6A}"/>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4488A5F2-2120-A528-B124-CD4DD3EC6658}"/>
              </a:ext>
            </a:extLst>
          </p:cNvPr>
          <p:cNvGraphicFramePr>
            <a:graphicFrameLocks noGrp="1"/>
          </p:cNvGraphicFramePr>
          <p:nvPr>
            <p:extLst>
              <p:ext uri="{D42A27DB-BD31-4B8C-83A1-F6EECF244321}">
                <p14:modId xmlns:p14="http://schemas.microsoft.com/office/powerpoint/2010/main" val="1998077882"/>
              </p:ext>
            </p:extLst>
          </p:nvPr>
        </p:nvGraphicFramePr>
        <p:xfrm>
          <a:off x="648182" y="405113"/>
          <a:ext cx="10799180" cy="5720383"/>
        </p:xfrm>
        <a:graphic>
          <a:graphicData uri="http://schemas.openxmlformats.org/drawingml/2006/table">
            <a:tbl>
              <a:tblPr firstRow="1" bandRow="1">
                <a:tableStyleId>{5C22544A-7EE6-4342-B048-85BDC9FD1C3A}</a:tableStyleId>
              </a:tblPr>
              <a:tblGrid>
                <a:gridCol w="1436561">
                  <a:extLst>
                    <a:ext uri="{9D8B030D-6E8A-4147-A177-3AD203B41FA5}">
                      <a16:colId xmlns:a16="http://schemas.microsoft.com/office/drawing/2014/main" val="1255153305"/>
                    </a:ext>
                  </a:extLst>
                </a:gridCol>
                <a:gridCol w="4003803">
                  <a:extLst>
                    <a:ext uri="{9D8B030D-6E8A-4147-A177-3AD203B41FA5}">
                      <a16:colId xmlns:a16="http://schemas.microsoft.com/office/drawing/2014/main" val="2620459265"/>
                    </a:ext>
                  </a:extLst>
                </a:gridCol>
                <a:gridCol w="5358816">
                  <a:extLst>
                    <a:ext uri="{9D8B030D-6E8A-4147-A177-3AD203B41FA5}">
                      <a16:colId xmlns:a16="http://schemas.microsoft.com/office/drawing/2014/main" val="971699767"/>
                    </a:ext>
                  </a:extLst>
                </a:gridCol>
              </a:tblGrid>
              <a:tr h="884219">
                <a:tc>
                  <a:txBody>
                    <a:bodyPr/>
                    <a:lstStyle/>
                    <a:p>
                      <a:r>
                        <a:rPr lang="en-IN" dirty="0"/>
                        <a:t>SR NO</a:t>
                      </a:r>
                    </a:p>
                  </a:txBody>
                  <a:tcPr/>
                </a:tc>
                <a:tc>
                  <a:txBody>
                    <a:bodyPr/>
                    <a:lstStyle/>
                    <a:p>
                      <a:r>
                        <a:rPr lang="en-IN" dirty="0"/>
                        <a:t>AI Generated Q/A</a:t>
                      </a:r>
                    </a:p>
                  </a:txBody>
                  <a:tcPr/>
                </a:tc>
                <a:tc>
                  <a:txBody>
                    <a:bodyPr/>
                    <a:lstStyle/>
                    <a:p>
                      <a:r>
                        <a:rPr lang="en-IN" dirty="0"/>
                        <a:t>Updated Q/A</a:t>
                      </a:r>
                    </a:p>
                  </a:txBody>
                  <a:tcPr/>
                </a:tc>
                <a:extLst>
                  <a:ext uri="{0D108BD9-81ED-4DB2-BD59-A6C34878D82A}">
                    <a16:rowId xmlns:a16="http://schemas.microsoft.com/office/drawing/2014/main" val="2149604107"/>
                  </a:ext>
                </a:extLst>
              </a:tr>
              <a:tr h="909915">
                <a:tc>
                  <a:txBody>
                    <a:bodyPr/>
                    <a:lstStyle/>
                    <a:p>
                      <a:r>
                        <a:rPr lang="en-IN" b="1" dirty="0">
                          <a:solidFill>
                            <a:schemeClr val="accent1">
                              <a:lumMod val="50000"/>
                            </a:schemeClr>
                          </a:solidFill>
                        </a:rPr>
                        <a:t>Q7:</a:t>
                      </a:r>
                    </a:p>
                  </a:txBody>
                  <a:tcPr/>
                </a:tc>
                <a:tc>
                  <a:txBody>
                    <a:bodyPr/>
                    <a:lstStyle/>
                    <a:p>
                      <a:r>
                        <a:rPr lang="en-US" b="1" dirty="0">
                          <a:solidFill>
                            <a:schemeClr val="accent1">
                              <a:lumMod val="50000"/>
                            </a:schemeClr>
                          </a:solidFill>
                        </a:rPr>
                        <a:t>Get all customers who do not live at '123 Main St':</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Get all order Id who are not NULL</a:t>
                      </a:r>
                      <a:endParaRPr lang="en-IN" b="1" dirty="0">
                        <a:solidFill>
                          <a:schemeClr val="accent1">
                            <a:lumMod val="50000"/>
                          </a:schemeClr>
                        </a:solidFill>
                      </a:endParaRPr>
                    </a:p>
                  </a:txBody>
                  <a:tcPr/>
                </a:tc>
                <a:extLst>
                  <a:ext uri="{0D108BD9-81ED-4DB2-BD59-A6C34878D82A}">
                    <a16:rowId xmlns:a16="http://schemas.microsoft.com/office/drawing/2014/main" val="152820608"/>
                  </a:ext>
                </a:extLst>
              </a:tr>
              <a:tr h="909915">
                <a:tc>
                  <a:txBody>
                    <a:bodyPr/>
                    <a:lstStyle/>
                    <a:p>
                      <a:r>
                        <a:rPr lang="en-IN" b="1" dirty="0">
                          <a:solidFill>
                            <a:schemeClr val="accent1">
                              <a:lumMod val="50000"/>
                            </a:schemeClr>
                          </a:solidFill>
                        </a:rPr>
                        <a:t>Ans 7:</a:t>
                      </a:r>
                    </a:p>
                  </a:txBody>
                  <a:tcPr/>
                </a:tc>
                <a:tc>
                  <a:txBody>
                    <a:bodyPr/>
                    <a:lstStyle/>
                    <a:p>
                      <a:r>
                        <a:rPr lang="en-US" b="1" dirty="0">
                          <a:solidFill>
                            <a:schemeClr val="accent1">
                              <a:lumMod val="50000"/>
                            </a:schemeClr>
                          </a:solidFill>
                        </a:rPr>
                        <a:t>SELECT * FROM Customers WHERE NOT </a:t>
                      </a:r>
                      <a:r>
                        <a:rPr lang="en-US" b="1" dirty="0" err="1">
                          <a:solidFill>
                            <a:schemeClr val="accent1">
                              <a:lumMod val="50000"/>
                            </a:schemeClr>
                          </a:solidFill>
                        </a:rPr>
                        <a:t>Caddress</a:t>
                      </a:r>
                      <a:r>
                        <a:rPr lang="en-US" b="1" dirty="0">
                          <a:solidFill>
                            <a:schemeClr val="accent1">
                              <a:lumMod val="50000"/>
                            </a:schemeClr>
                          </a:solidFill>
                        </a:rPr>
                        <a:t> = '123 Main St';</a:t>
                      </a:r>
                    </a:p>
                  </a:txBody>
                  <a:tcPr/>
                </a:tc>
                <a:tc>
                  <a:txBody>
                    <a:bodyPr/>
                    <a:lstStyle/>
                    <a:p>
                      <a:r>
                        <a:rPr lang="en-US" b="1" dirty="0">
                          <a:solidFill>
                            <a:schemeClr val="accent1">
                              <a:lumMod val="50000"/>
                            </a:schemeClr>
                          </a:solidFill>
                        </a:rPr>
                        <a:t>Select </a:t>
                      </a:r>
                      <a:r>
                        <a:rPr lang="en-US" b="1" dirty="0" err="1">
                          <a:solidFill>
                            <a:schemeClr val="accent1">
                              <a:lumMod val="50000"/>
                            </a:schemeClr>
                          </a:solidFill>
                        </a:rPr>
                        <a:t>order_id</a:t>
                      </a:r>
                      <a:r>
                        <a:rPr lang="en-US" b="1" dirty="0">
                          <a:solidFill>
                            <a:schemeClr val="accent1">
                              <a:lumMod val="50000"/>
                            </a:schemeClr>
                          </a:solidFill>
                        </a:rPr>
                        <a:t> from orders where </a:t>
                      </a:r>
                      <a:r>
                        <a:rPr lang="en-US" b="1" dirty="0" err="1">
                          <a:solidFill>
                            <a:schemeClr val="accent1">
                              <a:lumMod val="50000"/>
                            </a:schemeClr>
                          </a:solidFill>
                        </a:rPr>
                        <a:t>order_id</a:t>
                      </a:r>
                      <a:r>
                        <a:rPr lang="en-US" b="1" dirty="0">
                          <a:solidFill>
                            <a:schemeClr val="accent1">
                              <a:lumMod val="50000"/>
                            </a:schemeClr>
                          </a:solidFill>
                        </a:rPr>
                        <a:t> is not null;</a:t>
                      </a:r>
                      <a:endParaRPr lang="en-IN" b="1" dirty="0">
                        <a:solidFill>
                          <a:schemeClr val="accent1">
                            <a:lumMod val="50000"/>
                          </a:schemeClr>
                        </a:solidFill>
                      </a:endParaRPr>
                    </a:p>
                  </a:txBody>
                  <a:tcPr/>
                </a:tc>
                <a:extLst>
                  <a:ext uri="{0D108BD9-81ED-4DB2-BD59-A6C34878D82A}">
                    <a16:rowId xmlns:a16="http://schemas.microsoft.com/office/drawing/2014/main" val="28663691"/>
                  </a:ext>
                </a:extLst>
              </a:tr>
              <a:tr h="936528">
                <a:tc>
                  <a:txBody>
                    <a:bodyPr/>
                    <a:lstStyle/>
                    <a:p>
                      <a:r>
                        <a:rPr lang="en-IN" b="1" dirty="0">
                          <a:solidFill>
                            <a:schemeClr val="accent1">
                              <a:lumMod val="50000"/>
                            </a:schemeClr>
                          </a:solidFill>
                        </a:rPr>
                        <a:t>Q8:</a:t>
                      </a:r>
                    </a:p>
                  </a:txBody>
                  <a:tcPr/>
                </a:tc>
                <a:tc>
                  <a:txBody>
                    <a:bodyPr/>
                    <a:lstStyle/>
                    <a:p>
                      <a:r>
                        <a:rPr lang="en-US" b="1" dirty="0">
                          <a:solidFill>
                            <a:schemeClr val="accent1">
                              <a:lumMod val="50000"/>
                            </a:schemeClr>
                          </a:solidFill>
                        </a:rPr>
                        <a:t>Insert a new customer into the Customers table:</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Insert a new restaurant into the restaurants table</a:t>
                      </a:r>
                      <a:endParaRPr lang="en-IN" b="1" dirty="0">
                        <a:solidFill>
                          <a:schemeClr val="accent1">
                            <a:lumMod val="50000"/>
                          </a:schemeClr>
                        </a:solidFill>
                      </a:endParaRPr>
                    </a:p>
                  </a:txBody>
                  <a:tcPr/>
                </a:tc>
                <a:extLst>
                  <a:ext uri="{0D108BD9-81ED-4DB2-BD59-A6C34878D82A}">
                    <a16:rowId xmlns:a16="http://schemas.microsoft.com/office/drawing/2014/main" val="25123302"/>
                  </a:ext>
                </a:extLst>
              </a:tr>
              <a:tr h="2079806">
                <a:tc>
                  <a:txBody>
                    <a:bodyPr/>
                    <a:lstStyle/>
                    <a:p>
                      <a:r>
                        <a:rPr lang="en-IN" b="1" dirty="0">
                          <a:solidFill>
                            <a:schemeClr val="accent1">
                              <a:lumMod val="50000"/>
                            </a:schemeClr>
                          </a:solidFill>
                        </a:rPr>
                        <a:t>Ans 8:</a:t>
                      </a:r>
                    </a:p>
                  </a:txBody>
                  <a:tcPr/>
                </a:tc>
                <a:tc>
                  <a:txBody>
                    <a:bodyPr/>
                    <a:lstStyle/>
                    <a:p>
                      <a:r>
                        <a:rPr lang="en-US" b="1" dirty="0">
                          <a:solidFill>
                            <a:schemeClr val="accent1">
                              <a:lumMod val="50000"/>
                            </a:schemeClr>
                          </a:solidFill>
                        </a:rPr>
                        <a:t>INSERT INTO Customers (</a:t>
                      </a:r>
                      <a:r>
                        <a:rPr lang="en-US" b="1" dirty="0" err="1">
                          <a:solidFill>
                            <a:schemeClr val="accent1">
                              <a:lumMod val="50000"/>
                            </a:schemeClr>
                          </a:solidFill>
                        </a:rPr>
                        <a:t>customer_id</a:t>
                      </a:r>
                      <a:r>
                        <a:rPr lang="en-US" b="1" dirty="0">
                          <a:solidFill>
                            <a:schemeClr val="accent1">
                              <a:lumMod val="50000"/>
                            </a:schemeClr>
                          </a:solidFill>
                        </a:rPr>
                        <a:t>, </a:t>
                      </a:r>
                      <a:r>
                        <a:rPr lang="en-US" b="1" dirty="0" err="1">
                          <a:solidFill>
                            <a:schemeClr val="accent1">
                              <a:lumMod val="50000"/>
                            </a:schemeClr>
                          </a:solidFill>
                        </a:rPr>
                        <a:t>Cname</a:t>
                      </a:r>
                      <a:r>
                        <a:rPr lang="en-US" b="1" dirty="0">
                          <a:solidFill>
                            <a:schemeClr val="accent1">
                              <a:lumMod val="50000"/>
                            </a:schemeClr>
                          </a:solidFill>
                        </a:rPr>
                        <a:t>, </a:t>
                      </a:r>
                      <a:r>
                        <a:rPr lang="en-US" b="1" dirty="0" err="1">
                          <a:solidFill>
                            <a:schemeClr val="accent1">
                              <a:lumMod val="50000"/>
                            </a:schemeClr>
                          </a:solidFill>
                        </a:rPr>
                        <a:t>Cemail</a:t>
                      </a:r>
                      <a:r>
                        <a:rPr lang="en-US" b="1" dirty="0">
                          <a:solidFill>
                            <a:schemeClr val="accent1">
                              <a:lumMod val="50000"/>
                            </a:schemeClr>
                          </a:solidFill>
                        </a:rPr>
                        <a:t>, </a:t>
                      </a:r>
                      <a:r>
                        <a:rPr lang="en-US" b="1" dirty="0" err="1">
                          <a:solidFill>
                            <a:schemeClr val="accent1">
                              <a:lumMod val="50000"/>
                            </a:schemeClr>
                          </a:solidFill>
                        </a:rPr>
                        <a:t>Cphone</a:t>
                      </a:r>
                      <a:r>
                        <a:rPr lang="en-US" b="1" dirty="0">
                          <a:solidFill>
                            <a:schemeClr val="accent1">
                              <a:lumMod val="50000"/>
                            </a:schemeClr>
                          </a:solidFill>
                        </a:rPr>
                        <a:t>, </a:t>
                      </a:r>
                      <a:r>
                        <a:rPr lang="en-US" b="1" dirty="0" err="1">
                          <a:solidFill>
                            <a:schemeClr val="accent1">
                              <a:lumMod val="50000"/>
                            </a:schemeClr>
                          </a:solidFill>
                        </a:rPr>
                        <a:t>Caddress</a:t>
                      </a:r>
                      <a:r>
                        <a:rPr lang="en-US" b="1" dirty="0">
                          <a:solidFill>
                            <a:schemeClr val="accent1">
                              <a:lumMod val="50000"/>
                            </a:schemeClr>
                          </a:solidFill>
                        </a:rPr>
                        <a:t>) </a:t>
                      </a:r>
                    </a:p>
                    <a:p>
                      <a:r>
                        <a:rPr lang="en-US" b="1" dirty="0">
                          <a:solidFill>
                            <a:schemeClr val="accent1">
                              <a:lumMod val="50000"/>
                            </a:schemeClr>
                          </a:solidFill>
                        </a:rPr>
                        <a:t>VALUES (6, 'David Green', 'david@email.com', '555-9999', '789 Cedar St');</a:t>
                      </a:r>
                    </a:p>
                  </a:txBody>
                  <a:tcPr/>
                </a:tc>
                <a:tc>
                  <a:txBody>
                    <a:bodyPr/>
                    <a:lstStyle/>
                    <a:p>
                      <a:r>
                        <a:rPr lang="en-US" b="1" dirty="0">
                          <a:solidFill>
                            <a:schemeClr val="accent1">
                              <a:lumMod val="50000"/>
                            </a:schemeClr>
                          </a:solidFill>
                        </a:rPr>
                        <a:t>Insert into Restaurants (</a:t>
                      </a:r>
                      <a:r>
                        <a:rPr lang="en-US" b="1" dirty="0" err="1">
                          <a:solidFill>
                            <a:schemeClr val="accent1">
                              <a:lumMod val="50000"/>
                            </a:schemeClr>
                          </a:solidFill>
                        </a:rPr>
                        <a:t>restaurant_id,Rname,cuisine,Raddress,rating</a:t>
                      </a:r>
                      <a:r>
                        <a:rPr lang="en-US" b="1" dirty="0">
                          <a:solidFill>
                            <a:schemeClr val="accent1">
                              <a:lumMod val="50000"/>
                            </a:schemeClr>
                          </a:solidFill>
                        </a:rPr>
                        <a:t>) values</a:t>
                      </a:r>
                    </a:p>
                    <a:p>
                      <a:r>
                        <a:rPr lang="en-US" b="1" dirty="0">
                          <a:solidFill>
                            <a:schemeClr val="accent1">
                              <a:lumMod val="50000"/>
                            </a:schemeClr>
                          </a:solidFill>
                        </a:rPr>
                        <a:t>(6,’Italiano’, ’Italian’, ‘St- 54, west’,4.9);</a:t>
                      </a:r>
                      <a:endParaRPr lang="en-IN" b="1" dirty="0">
                        <a:solidFill>
                          <a:schemeClr val="accent1">
                            <a:lumMod val="50000"/>
                          </a:schemeClr>
                        </a:solidFill>
                      </a:endParaRPr>
                    </a:p>
                  </a:txBody>
                  <a:tcPr/>
                </a:tc>
                <a:extLst>
                  <a:ext uri="{0D108BD9-81ED-4DB2-BD59-A6C34878D82A}">
                    <a16:rowId xmlns:a16="http://schemas.microsoft.com/office/drawing/2014/main" val="2939326777"/>
                  </a:ext>
                </a:extLst>
              </a:tr>
            </a:tbl>
          </a:graphicData>
        </a:graphic>
      </p:graphicFrame>
    </p:spTree>
    <p:extLst>
      <p:ext uri="{BB962C8B-B14F-4D97-AF65-F5344CB8AC3E}">
        <p14:creationId xmlns:p14="http://schemas.microsoft.com/office/powerpoint/2010/main" val="540481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CBFB-75F2-B4D8-43CB-B28A88F14F0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37DAC07-BB91-3253-D962-DE892E95C971}"/>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EFC958CA-CB64-C485-F565-138E954CA606}"/>
              </a:ext>
            </a:extLst>
          </p:cNvPr>
          <p:cNvGraphicFramePr>
            <a:graphicFrameLocks noGrp="1"/>
          </p:cNvGraphicFramePr>
          <p:nvPr>
            <p:extLst>
              <p:ext uri="{D42A27DB-BD31-4B8C-83A1-F6EECF244321}">
                <p14:modId xmlns:p14="http://schemas.microsoft.com/office/powerpoint/2010/main" val="909217699"/>
              </p:ext>
            </p:extLst>
          </p:nvPr>
        </p:nvGraphicFramePr>
        <p:xfrm>
          <a:off x="775504" y="425636"/>
          <a:ext cx="10857053" cy="5952014"/>
        </p:xfrm>
        <a:graphic>
          <a:graphicData uri="http://schemas.openxmlformats.org/drawingml/2006/table">
            <a:tbl>
              <a:tblPr firstRow="1" bandRow="1">
                <a:tableStyleId>{5C22544A-7EE6-4342-B048-85BDC9FD1C3A}</a:tableStyleId>
              </a:tblPr>
              <a:tblGrid>
                <a:gridCol w="1444260">
                  <a:extLst>
                    <a:ext uri="{9D8B030D-6E8A-4147-A177-3AD203B41FA5}">
                      <a16:colId xmlns:a16="http://schemas.microsoft.com/office/drawing/2014/main" val="1255153305"/>
                    </a:ext>
                  </a:extLst>
                </a:gridCol>
                <a:gridCol w="3926393">
                  <a:extLst>
                    <a:ext uri="{9D8B030D-6E8A-4147-A177-3AD203B41FA5}">
                      <a16:colId xmlns:a16="http://schemas.microsoft.com/office/drawing/2014/main" val="2620459265"/>
                    </a:ext>
                  </a:extLst>
                </a:gridCol>
                <a:gridCol w="5486400">
                  <a:extLst>
                    <a:ext uri="{9D8B030D-6E8A-4147-A177-3AD203B41FA5}">
                      <a16:colId xmlns:a16="http://schemas.microsoft.com/office/drawing/2014/main" val="971699767"/>
                    </a:ext>
                  </a:extLst>
                </a:gridCol>
              </a:tblGrid>
              <a:tr h="841618">
                <a:tc>
                  <a:txBody>
                    <a:bodyPr/>
                    <a:lstStyle/>
                    <a:p>
                      <a:r>
                        <a:rPr lang="en-IN" dirty="0"/>
                        <a:t>SR NO</a:t>
                      </a:r>
                    </a:p>
                  </a:txBody>
                  <a:tcPr/>
                </a:tc>
                <a:tc>
                  <a:txBody>
                    <a:bodyPr/>
                    <a:lstStyle/>
                    <a:p>
                      <a:r>
                        <a:rPr lang="en-IN" dirty="0"/>
                        <a:t>AI Generated Q/A</a:t>
                      </a:r>
                    </a:p>
                  </a:txBody>
                  <a:tcPr/>
                </a:tc>
                <a:tc>
                  <a:txBody>
                    <a:bodyPr/>
                    <a:lstStyle/>
                    <a:p>
                      <a:r>
                        <a:rPr lang="en-IN" dirty="0"/>
                        <a:t>Updated Q/A</a:t>
                      </a:r>
                    </a:p>
                  </a:txBody>
                  <a:tcPr/>
                </a:tc>
                <a:extLst>
                  <a:ext uri="{0D108BD9-81ED-4DB2-BD59-A6C34878D82A}">
                    <a16:rowId xmlns:a16="http://schemas.microsoft.com/office/drawing/2014/main" val="2149604107"/>
                  </a:ext>
                </a:extLst>
              </a:tr>
              <a:tr h="852517">
                <a:tc>
                  <a:txBody>
                    <a:bodyPr/>
                    <a:lstStyle/>
                    <a:p>
                      <a:r>
                        <a:rPr lang="en-IN" b="1" dirty="0">
                          <a:solidFill>
                            <a:schemeClr val="accent1">
                              <a:lumMod val="50000"/>
                            </a:schemeClr>
                          </a:solidFill>
                        </a:rPr>
                        <a:t>Q9:</a:t>
                      </a:r>
                    </a:p>
                  </a:txBody>
                  <a:tcPr/>
                </a:tc>
                <a:tc>
                  <a:txBody>
                    <a:bodyPr/>
                    <a:lstStyle/>
                    <a:p>
                      <a:r>
                        <a:rPr lang="en-US" b="1" dirty="0">
                          <a:solidFill>
                            <a:schemeClr val="accent1">
                              <a:lumMod val="50000"/>
                            </a:schemeClr>
                          </a:solidFill>
                        </a:rPr>
                        <a:t>Update the rating for restaurant 'Burger Bonanza':</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Update rating for restaurant ‘Italiano’ to 4.5</a:t>
                      </a:r>
                      <a:endParaRPr lang="en-IN" b="1" dirty="0">
                        <a:solidFill>
                          <a:schemeClr val="accent1">
                            <a:lumMod val="50000"/>
                          </a:schemeClr>
                        </a:solidFill>
                      </a:endParaRPr>
                    </a:p>
                  </a:txBody>
                  <a:tcPr/>
                </a:tc>
                <a:extLst>
                  <a:ext uri="{0D108BD9-81ED-4DB2-BD59-A6C34878D82A}">
                    <a16:rowId xmlns:a16="http://schemas.microsoft.com/office/drawing/2014/main" val="152820608"/>
                  </a:ext>
                </a:extLst>
              </a:tr>
              <a:tr h="841618">
                <a:tc>
                  <a:txBody>
                    <a:bodyPr/>
                    <a:lstStyle/>
                    <a:p>
                      <a:r>
                        <a:rPr lang="en-IN" b="1" dirty="0">
                          <a:solidFill>
                            <a:schemeClr val="accent1">
                              <a:lumMod val="50000"/>
                            </a:schemeClr>
                          </a:solidFill>
                        </a:rPr>
                        <a:t>Ans 9:</a:t>
                      </a:r>
                    </a:p>
                  </a:txBody>
                  <a:tcPr/>
                </a:tc>
                <a:tc>
                  <a:txBody>
                    <a:bodyPr/>
                    <a:lstStyle/>
                    <a:p>
                      <a:r>
                        <a:rPr lang="en-US" b="1" dirty="0">
                          <a:solidFill>
                            <a:schemeClr val="accent1">
                              <a:lumMod val="50000"/>
                            </a:schemeClr>
                          </a:solidFill>
                        </a:rPr>
                        <a:t>UPDATE Restaurants SET rating = 4.0 WHERE </a:t>
                      </a:r>
                      <a:r>
                        <a:rPr lang="en-US" b="1" dirty="0" err="1">
                          <a:solidFill>
                            <a:schemeClr val="accent1">
                              <a:lumMod val="50000"/>
                            </a:schemeClr>
                          </a:solidFill>
                        </a:rPr>
                        <a:t>Rname</a:t>
                      </a:r>
                      <a:r>
                        <a:rPr lang="en-US" b="1" dirty="0">
                          <a:solidFill>
                            <a:schemeClr val="accent1">
                              <a:lumMod val="50000"/>
                            </a:schemeClr>
                          </a:solidFill>
                        </a:rPr>
                        <a:t> = 'Burger Bonanza';</a:t>
                      </a:r>
                    </a:p>
                  </a:txBody>
                  <a:tcPr/>
                </a:tc>
                <a:tc>
                  <a:txBody>
                    <a:bodyPr/>
                    <a:lstStyle/>
                    <a:p>
                      <a:r>
                        <a:rPr lang="en-US" b="1" dirty="0">
                          <a:solidFill>
                            <a:schemeClr val="accent1">
                              <a:lumMod val="50000"/>
                            </a:schemeClr>
                          </a:solidFill>
                        </a:rPr>
                        <a:t>Update Restaurants set rating = 4.5 where </a:t>
                      </a:r>
                      <a:r>
                        <a:rPr lang="en-US" b="1" dirty="0" err="1">
                          <a:solidFill>
                            <a:schemeClr val="accent1">
                              <a:lumMod val="50000"/>
                            </a:schemeClr>
                          </a:solidFill>
                        </a:rPr>
                        <a:t>Rname</a:t>
                      </a:r>
                      <a:r>
                        <a:rPr lang="en-US" b="1" dirty="0">
                          <a:solidFill>
                            <a:schemeClr val="accent1">
                              <a:lumMod val="50000"/>
                            </a:schemeClr>
                          </a:solidFill>
                        </a:rPr>
                        <a:t> = ‘Italiano’;</a:t>
                      </a:r>
                      <a:endParaRPr lang="en-IN" b="1" dirty="0">
                        <a:solidFill>
                          <a:schemeClr val="accent1">
                            <a:lumMod val="50000"/>
                          </a:schemeClr>
                        </a:solidFill>
                      </a:endParaRPr>
                    </a:p>
                  </a:txBody>
                  <a:tcPr/>
                </a:tc>
                <a:extLst>
                  <a:ext uri="{0D108BD9-81ED-4DB2-BD59-A6C34878D82A}">
                    <a16:rowId xmlns:a16="http://schemas.microsoft.com/office/drawing/2014/main" val="28663691"/>
                  </a:ext>
                </a:extLst>
              </a:tr>
              <a:tr h="891407">
                <a:tc>
                  <a:txBody>
                    <a:bodyPr/>
                    <a:lstStyle/>
                    <a:p>
                      <a:r>
                        <a:rPr lang="en-IN" b="1" dirty="0">
                          <a:solidFill>
                            <a:schemeClr val="accent1">
                              <a:lumMod val="50000"/>
                            </a:schemeClr>
                          </a:solidFill>
                        </a:rPr>
                        <a:t>Q10:</a:t>
                      </a:r>
                    </a:p>
                  </a:txBody>
                  <a:tcPr/>
                </a:tc>
                <a:tc>
                  <a:txBody>
                    <a:bodyPr/>
                    <a:lstStyle/>
                    <a:p>
                      <a:r>
                        <a:rPr lang="en-US" b="1" dirty="0">
                          <a:solidFill>
                            <a:schemeClr val="accent1">
                              <a:lumMod val="50000"/>
                            </a:schemeClr>
                          </a:solidFill>
                        </a:rPr>
                        <a:t>Delete an order with order ID 3:</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Delete an customer with it’s ID 2 </a:t>
                      </a:r>
                      <a:endParaRPr lang="en-IN" b="1" dirty="0">
                        <a:solidFill>
                          <a:schemeClr val="accent1">
                            <a:lumMod val="50000"/>
                          </a:schemeClr>
                        </a:solidFill>
                      </a:endParaRPr>
                    </a:p>
                  </a:txBody>
                  <a:tcPr/>
                </a:tc>
                <a:extLst>
                  <a:ext uri="{0D108BD9-81ED-4DB2-BD59-A6C34878D82A}">
                    <a16:rowId xmlns:a16="http://schemas.microsoft.com/office/drawing/2014/main" val="25123302"/>
                  </a:ext>
                </a:extLst>
              </a:tr>
              <a:tr h="841618">
                <a:tc>
                  <a:txBody>
                    <a:bodyPr/>
                    <a:lstStyle/>
                    <a:p>
                      <a:r>
                        <a:rPr lang="en-IN" b="1" dirty="0">
                          <a:solidFill>
                            <a:schemeClr val="accent1">
                              <a:lumMod val="50000"/>
                            </a:schemeClr>
                          </a:solidFill>
                        </a:rPr>
                        <a:t>Ans 10:</a:t>
                      </a:r>
                    </a:p>
                  </a:txBody>
                  <a:tcPr/>
                </a:tc>
                <a:tc>
                  <a:txBody>
                    <a:bodyPr/>
                    <a:lstStyle/>
                    <a:p>
                      <a:r>
                        <a:rPr lang="en-US" b="1" dirty="0">
                          <a:solidFill>
                            <a:schemeClr val="accent1">
                              <a:lumMod val="50000"/>
                            </a:schemeClr>
                          </a:solidFill>
                        </a:rPr>
                        <a:t>DELETE FROM Orders WHERE </a:t>
                      </a:r>
                      <a:r>
                        <a:rPr lang="en-US" b="1" dirty="0" err="1">
                          <a:solidFill>
                            <a:schemeClr val="accent1">
                              <a:lumMod val="50000"/>
                            </a:schemeClr>
                          </a:solidFill>
                        </a:rPr>
                        <a:t>order_id</a:t>
                      </a:r>
                      <a:r>
                        <a:rPr lang="en-US" b="1" dirty="0">
                          <a:solidFill>
                            <a:schemeClr val="accent1">
                              <a:lumMod val="50000"/>
                            </a:schemeClr>
                          </a:solidFill>
                        </a:rPr>
                        <a:t> = 3;</a:t>
                      </a:r>
                    </a:p>
                  </a:txBody>
                  <a:tcPr/>
                </a:tc>
                <a:tc>
                  <a:txBody>
                    <a:bodyPr/>
                    <a:lstStyle/>
                    <a:p>
                      <a:r>
                        <a:rPr lang="en-US" b="1" dirty="0">
                          <a:solidFill>
                            <a:schemeClr val="accent1">
                              <a:lumMod val="50000"/>
                            </a:schemeClr>
                          </a:solidFill>
                        </a:rPr>
                        <a:t>Delete from customers where </a:t>
                      </a:r>
                      <a:r>
                        <a:rPr lang="en-US" b="1" dirty="0" err="1">
                          <a:solidFill>
                            <a:schemeClr val="accent1">
                              <a:lumMod val="50000"/>
                            </a:schemeClr>
                          </a:solidFill>
                        </a:rPr>
                        <a:t>customer_id</a:t>
                      </a:r>
                      <a:r>
                        <a:rPr lang="en-US" b="1" dirty="0">
                          <a:solidFill>
                            <a:schemeClr val="accent1">
                              <a:lumMod val="50000"/>
                            </a:schemeClr>
                          </a:solidFill>
                        </a:rPr>
                        <a:t> = 2;</a:t>
                      </a:r>
                      <a:endParaRPr lang="en-IN" b="1" dirty="0">
                        <a:solidFill>
                          <a:schemeClr val="accent1">
                            <a:lumMod val="50000"/>
                          </a:schemeClr>
                        </a:solidFill>
                      </a:endParaRPr>
                    </a:p>
                  </a:txBody>
                  <a:tcPr/>
                </a:tc>
                <a:extLst>
                  <a:ext uri="{0D108BD9-81ED-4DB2-BD59-A6C34878D82A}">
                    <a16:rowId xmlns:a16="http://schemas.microsoft.com/office/drawing/2014/main" val="2939326777"/>
                  </a:ext>
                </a:extLst>
              </a:tr>
              <a:tr h="841618">
                <a:tc>
                  <a:txBody>
                    <a:bodyPr/>
                    <a:lstStyle/>
                    <a:p>
                      <a:r>
                        <a:rPr lang="en-IN" b="1" dirty="0">
                          <a:solidFill>
                            <a:schemeClr val="accent1">
                              <a:lumMod val="50000"/>
                            </a:schemeClr>
                          </a:solidFill>
                        </a:rPr>
                        <a:t>Q11: </a:t>
                      </a:r>
                    </a:p>
                  </a:txBody>
                  <a:tcPr/>
                </a:tc>
                <a:tc>
                  <a:txBody>
                    <a:bodyPr/>
                    <a:lstStyle/>
                    <a:p>
                      <a:r>
                        <a:rPr lang="en-US" b="1" dirty="0">
                          <a:solidFill>
                            <a:schemeClr val="accent1">
                              <a:lumMod val="50000"/>
                            </a:schemeClr>
                          </a:solidFill>
                        </a:rPr>
                        <a:t>Count the total number of orders:</a:t>
                      </a:r>
                      <a:endParaRPr lang="en-IN" b="1" dirty="0">
                        <a:solidFill>
                          <a:schemeClr val="accent1">
                            <a:lumMod val="50000"/>
                          </a:schemeClr>
                        </a:solidFill>
                      </a:endParaRPr>
                    </a:p>
                  </a:txBody>
                  <a:tcPr/>
                </a:tc>
                <a:tc>
                  <a:txBody>
                    <a:bodyPr/>
                    <a:lstStyle/>
                    <a:p>
                      <a:r>
                        <a:rPr lang="en-US" b="1" dirty="0">
                          <a:solidFill>
                            <a:schemeClr val="accent1">
                              <a:lumMod val="50000"/>
                            </a:schemeClr>
                          </a:solidFill>
                        </a:rPr>
                        <a:t>Count the total numbers of customers</a:t>
                      </a:r>
                      <a:endParaRPr lang="en-IN" b="1" dirty="0">
                        <a:solidFill>
                          <a:schemeClr val="accent1">
                            <a:lumMod val="50000"/>
                          </a:schemeClr>
                        </a:solidFill>
                      </a:endParaRPr>
                    </a:p>
                  </a:txBody>
                  <a:tcPr/>
                </a:tc>
                <a:extLst>
                  <a:ext uri="{0D108BD9-81ED-4DB2-BD59-A6C34878D82A}">
                    <a16:rowId xmlns:a16="http://schemas.microsoft.com/office/drawing/2014/main" val="2213857167"/>
                  </a:ext>
                </a:extLst>
              </a:tr>
              <a:tr h="841618">
                <a:tc>
                  <a:txBody>
                    <a:bodyPr/>
                    <a:lstStyle/>
                    <a:p>
                      <a:r>
                        <a:rPr lang="en-IN" b="1" dirty="0">
                          <a:solidFill>
                            <a:schemeClr val="accent1">
                              <a:lumMod val="50000"/>
                            </a:schemeClr>
                          </a:solidFill>
                        </a:rPr>
                        <a:t>Ans 11:</a:t>
                      </a:r>
                    </a:p>
                  </a:txBody>
                  <a:tcPr/>
                </a:tc>
                <a:tc>
                  <a:txBody>
                    <a:bodyPr/>
                    <a:lstStyle/>
                    <a:p>
                      <a:r>
                        <a:rPr lang="en-US" b="1" dirty="0">
                          <a:solidFill>
                            <a:schemeClr val="accent1">
                              <a:lumMod val="50000"/>
                            </a:schemeClr>
                          </a:solidFill>
                        </a:rPr>
                        <a:t>SELECT COUNT(*) AS </a:t>
                      </a:r>
                      <a:r>
                        <a:rPr lang="en-US" b="1" dirty="0" err="1">
                          <a:solidFill>
                            <a:schemeClr val="accent1">
                              <a:lumMod val="50000"/>
                            </a:schemeClr>
                          </a:solidFill>
                        </a:rPr>
                        <a:t>total_orders</a:t>
                      </a:r>
                      <a:r>
                        <a:rPr lang="en-US" b="1" dirty="0">
                          <a:solidFill>
                            <a:schemeClr val="accent1">
                              <a:lumMod val="50000"/>
                            </a:schemeClr>
                          </a:solidFill>
                        </a:rPr>
                        <a:t> FROM Orders;</a:t>
                      </a:r>
                    </a:p>
                  </a:txBody>
                  <a:tcPr/>
                </a:tc>
                <a:tc>
                  <a:txBody>
                    <a:bodyPr/>
                    <a:lstStyle/>
                    <a:p>
                      <a:r>
                        <a:rPr lang="en-US" b="1" dirty="0">
                          <a:solidFill>
                            <a:schemeClr val="accent1">
                              <a:lumMod val="50000"/>
                            </a:schemeClr>
                          </a:solidFill>
                        </a:rPr>
                        <a:t>Select count(*) AS </a:t>
                      </a:r>
                      <a:r>
                        <a:rPr lang="en-US" b="1" dirty="0" err="1">
                          <a:solidFill>
                            <a:schemeClr val="accent1">
                              <a:lumMod val="50000"/>
                            </a:schemeClr>
                          </a:solidFill>
                        </a:rPr>
                        <a:t>No_of_customers</a:t>
                      </a:r>
                      <a:r>
                        <a:rPr lang="en-US" b="1" dirty="0">
                          <a:solidFill>
                            <a:schemeClr val="accent1">
                              <a:lumMod val="50000"/>
                            </a:schemeClr>
                          </a:solidFill>
                        </a:rPr>
                        <a:t> from customers;</a:t>
                      </a:r>
                      <a:endParaRPr lang="en-IN" b="1" dirty="0">
                        <a:solidFill>
                          <a:schemeClr val="accent1">
                            <a:lumMod val="50000"/>
                          </a:schemeClr>
                        </a:solidFill>
                      </a:endParaRPr>
                    </a:p>
                  </a:txBody>
                  <a:tcPr/>
                </a:tc>
                <a:extLst>
                  <a:ext uri="{0D108BD9-81ED-4DB2-BD59-A6C34878D82A}">
                    <a16:rowId xmlns:a16="http://schemas.microsoft.com/office/drawing/2014/main" val="254533435"/>
                  </a:ext>
                </a:extLst>
              </a:tr>
            </a:tbl>
          </a:graphicData>
        </a:graphic>
      </p:graphicFrame>
    </p:spTree>
    <p:extLst>
      <p:ext uri="{BB962C8B-B14F-4D97-AF65-F5344CB8AC3E}">
        <p14:creationId xmlns:p14="http://schemas.microsoft.com/office/powerpoint/2010/main" val="3886371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8D426-8C76-AD6E-F25A-73C757DE51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F16C328-2EC2-0A93-6764-39ABB2C1E3B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CC160DBE-37F4-54AA-62B4-41381787B019}"/>
              </a:ext>
            </a:extLst>
          </p:cNvPr>
          <p:cNvGraphicFramePr>
            <a:graphicFrameLocks noGrp="1"/>
          </p:cNvGraphicFramePr>
          <p:nvPr>
            <p:extLst>
              <p:ext uri="{D42A27DB-BD31-4B8C-83A1-F6EECF244321}">
                <p14:modId xmlns:p14="http://schemas.microsoft.com/office/powerpoint/2010/main" val="4160300175"/>
              </p:ext>
            </p:extLst>
          </p:nvPr>
        </p:nvGraphicFramePr>
        <p:xfrm>
          <a:off x="544011" y="462987"/>
          <a:ext cx="10857054" cy="5833641"/>
        </p:xfrm>
        <a:graphic>
          <a:graphicData uri="http://schemas.openxmlformats.org/drawingml/2006/table">
            <a:tbl>
              <a:tblPr firstRow="1" bandRow="1">
                <a:tableStyleId>{5C22544A-7EE6-4342-B048-85BDC9FD1C3A}</a:tableStyleId>
              </a:tblPr>
              <a:tblGrid>
                <a:gridCol w="1444261">
                  <a:extLst>
                    <a:ext uri="{9D8B030D-6E8A-4147-A177-3AD203B41FA5}">
                      <a16:colId xmlns:a16="http://schemas.microsoft.com/office/drawing/2014/main" val="1255153305"/>
                    </a:ext>
                  </a:extLst>
                </a:gridCol>
                <a:gridCol w="4053713">
                  <a:extLst>
                    <a:ext uri="{9D8B030D-6E8A-4147-A177-3AD203B41FA5}">
                      <a16:colId xmlns:a16="http://schemas.microsoft.com/office/drawing/2014/main" val="2620459265"/>
                    </a:ext>
                  </a:extLst>
                </a:gridCol>
                <a:gridCol w="5359080">
                  <a:extLst>
                    <a:ext uri="{9D8B030D-6E8A-4147-A177-3AD203B41FA5}">
                      <a16:colId xmlns:a16="http://schemas.microsoft.com/office/drawing/2014/main" val="971699767"/>
                    </a:ext>
                  </a:extLst>
                </a:gridCol>
              </a:tblGrid>
              <a:tr h="779720">
                <a:tc>
                  <a:txBody>
                    <a:bodyPr/>
                    <a:lstStyle/>
                    <a:p>
                      <a:r>
                        <a:rPr lang="en-IN" dirty="0"/>
                        <a:t>SR NO</a:t>
                      </a:r>
                    </a:p>
                  </a:txBody>
                  <a:tcPr/>
                </a:tc>
                <a:tc>
                  <a:txBody>
                    <a:bodyPr/>
                    <a:lstStyle/>
                    <a:p>
                      <a:r>
                        <a:rPr lang="en-IN" dirty="0"/>
                        <a:t>AI Generated Q/A</a:t>
                      </a:r>
                    </a:p>
                  </a:txBody>
                  <a:tcPr/>
                </a:tc>
                <a:tc>
                  <a:txBody>
                    <a:bodyPr/>
                    <a:lstStyle/>
                    <a:p>
                      <a:r>
                        <a:rPr lang="en-IN" dirty="0"/>
                        <a:t>Updated Q/A</a:t>
                      </a:r>
                    </a:p>
                  </a:txBody>
                  <a:tcPr/>
                </a:tc>
                <a:extLst>
                  <a:ext uri="{0D108BD9-81ED-4DB2-BD59-A6C34878D82A}">
                    <a16:rowId xmlns:a16="http://schemas.microsoft.com/office/drawing/2014/main" val="2149604107"/>
                  </a:ext>
                </a:extLst>
              </a:tr>
              <a:tr h="789816">
                <a:tc>
                  <a:txBody>
                    <a:bodyPr/>
                    <a:lstStyle/>
                    <a:p>
                      <a:r>
                        <a:rPr lang="en-IN" b="1" dirty="0">
                          <a:solidFill>
                            <a:schemeClr val="accent1">
                              <a:lumMod val="50000"/>
                            </a:schemeClr>
                          </a:solidFill>
                        </a:rPr>
                        <a:t>Q13:</a:t>
                      </a:r>
                    </a:p>
                  </a:txBody>
                  <a:tcPr/>
                </a:tc>
                <a:tc>
                  <a:txBody>
                    <a:bodyPr/>
                    <a:lstStyle/>
                    <a:p>
                      <a:r>
                        <a:rPr lang="en-US" b="1" dirty="0">
                          <a:solidFill>
                            <a:schemeClr val="accent1">
                              <a:lumMod val="50000"/>
                            </a:schemeClr>
                          </a:solidFill>
                        </a:rPr>
                        <a:t>Calculate the total revenue from all orders:</a:t>
                      </a:r>
                      <a:endParaRPr lang="en-IN" b="1" dirty="0">
                        <a:solidFill>
                          <a:schemeClr val="accent1">
                            <a:lumMod val="50000"/>
                          </a:schemeClr>
                        </a:solidFill>
                      </a:endParaRPr>
                    </a:p>
                  </a:txBody>
                  <a:tcPr/>
                </a:tc>
                <a:tc>
                  <a:txBody>
                    <a:bodyPr/>
                    <a:lstStyle/>
                    <a:p>
                      <a:r>
                        <a:rPr lang="en-US" b="1" dirty="0">
                          <a:solidFill>
                            <a:schemeClr val="accent5">
                              <a:lumMod val="50000"/>
                            </a:schemeClr>
                          </a:solidFill>
                        </a:rPr>
                        <a:t>Calculate the total customers </a:t>
                      </a:r>
                      <a:endParaRPr lang="en-IN" b="1" dirty="0">
                        <a:solidFill>
                          <a:schemeClr val="accent5">
                            <a:lumMod val="50000"/>
                          </a:schemeClr>
                        </a:solidFill>
                      </a:endParaRPr>
                    </a:p>
                  </a:txBody>
                  <a:tcPr/>
                </a:tc>
                <a:extLst>
                  <a:ext uri="{0D108BD9-81ED-4DB2-BD59-A6C34878D82A}">
                    <a16:rowId xmlns:a16="http://schemas.microsoft.com/office/drawing/2014/main" val="152820608"/>
                  </a:ext>
                </a:extLst>
              </a:tr>
              <a:tr h="779720">
                <a:tc>
                  <a:txBody>
                    <a:bodyPr/>
                    <a:lstStyle/>
                    <a:p>
                      <a:r>
                        <a:rPr lang="en-IN" b="1" dirty="0">
                          <a:solidFill>
                            <a:schemeClr val="accent1">
                              <a:lumMod val="50000"/>
                            </a:schemeClr>
                          </a:solidFill>
                        </a:rPr>
                        <a:t>Ans 13:</a:t>
                      </a:r>
                    </a:p>
                  </a:txBody>
                  <a:tcPr/>
                </a:tc>
                <a:tc>
                  <a:txBody>
                    <a:bodyPr/>
                    <a:lstStyle/>
                    <a:p>
                      <a:r>
                        <a:rPr lang="en-US" b="1" dirty="0">
                          <a:solidFill>
                            <a:schemeClr val="accent1">
                              <a:lumMod val="50000"/>
                            </a:schemeClr>
                          </a:solidFill>
                        </a:rPr>
                        <a:t>SELECT SUM(</a:t>
                      </a:r>
                      <a:r>
                        <a:rPr lang="en-US" b="1" dirty="0" err="1">
                          <a:solidFill>
                            <a:schemeClr val="accent1">
                              <a:lumMod val="50000"/>
                            </a:schemeClr>
                          </a:solidFill>
                        </a:rPr>
                        <a:t>total_amount</a:t>
                      </a:r>
                      <a:r>
                        <a:rPr lang="en-US" b="1" dirty="0">
                          <a:solidFill>
                            <a:schemeClr val="accent1">
                              <a:lumMod val="50000"/>
                            </a:schemeClr>
                          </a:solidFill>
                        </a:rPr>
                        <a:t>) AS </a:t>
                      </a:r>
                      <a:r>
                        <a:rPr lang="en-US" b="1" dirty="0" err="1">
                          <a:solidFill>
                            <a:schemeClr val="accent1">
                              <a:lumMod val="50000"/>
                            </a:schemeClr>
                          </a:solidFill>
                        </a:rPr>
                        <a:t>total_revenue</a:t>
                      </a:r>
                      <a:r>
                        <a:rPr lang="en-US" b="1" dirty="0">
                          <a:solidFill>
                            <a:schemeClr val="accent1">
                              <a:lumMod val="50000"/>
                            </a:schemeClr>
                          </a:solidFill>
                        </a:rPr>
                        <a:t> FROM Orders;</a:t>
                      </a:r>
                    </a:p>
                  </a:txBody>
                  <a:tcPr/>
                </a:tc>
                <a:tc>
                  <a:txBody>
                    <a:bodyPr/>
                    <a:lstStyle/>
                    <a:p>
                      <a:r>
                        <a:rPr lang="en-US" b="1" dirty="0">
                          <a:solidFill>
                            <a:schemeClr val="accent5">
                              <a:lumMod val="50000"/>
                            </a:schemeClr>
                          </a:solidFill>
                        </a:rPr>
                        <a:t>Select SUM(</a:t>
                      </a:r>
                      <a:r>
                        <a:rPr lang="en-US" b="1" dirty="0" err="1">
                          <a:solidFill>
                            <a:schemeClr val="accent5">
                              <a:lumMod val="50000"/>
                            </a:schemeClr>
                          </a:solidFill>
                        </a:rPr>
                        <a:t>customer_id</a:t>
                      </a:r>
                      <a:r>
                        <a:rPr lang="en-US" b="1" dirty="0">
                          <a:solidFill>
                            <a:schemeClr val="accent5">
                              <a:lumMod val="50000"/>
                            </a:schemeClr>
                          </a:solidFill>
                        </a:rPr>
                        <a:t>) AS </a:t>
                      </a:r>
                      <a:r>
                        <a:rPr lang="en-US" b="1" dirty="0" err="1">
                          <a:solidFill>
                            <a:schemeClr val="accent5">
                              <a:lumMod val="50000"/>
                            </a:schemeClr>
                          </a:solidFill>
                        </a:rPr>
                        <a:t>total_customers</a:t>
                      </a:r>
                      <a:r>
                        <a:rPr lang="en-US" b="1" dirty="0">
                          <a:solidFill>
                            <a:schemeClr val="accent5">
                              <a:lumMod val="50000"/>
                            </a:schemeClr>
                          </a:solidFill>
                        </a:rPr>
                        <a:t> from customers;</a:t>
                      </a:r>
                      <a:endParaRPr lang="en-IN" b="1" dirty="0">
                        <a:solidFill>
                          <a:schemeClr val="accent5">
                            <a:lumMod val="50000"/>
                          </a:schemeClr>
                        </a:solidFill>
                      </a:endParaRPr>
                    </a:p>
                  </a:txBody>
                  <a:tcPr/>
                </a:tc>
                <a:extLst>
                  <a:ext uri="{0D108BD9-81ED-4DB2-BD59-A6C34878D82A}">
                    <a16:rowId xmlns:a16="http://schemas.microsoft.com/office/drawing/2014/main" val="28663691"/>
                  </a:ext>
                </a:extLst>
              </a:tr>
              <a:tr h="825845">
                <a:tc>
                  <a:txBody>
                    <a:bodyPr/>
                    <a:lstStyle/>
                    <a:p>
                      <a:r>
                        <a:rPr lang="en-IN" b="1" dirty="0">
                          <a:solidFill>
                            <a:schemeClr val="accent1">
                              <a:lumMod val="50000"/>
                            </a:schemeClr>
                          </a:solidFill>
                        </a:rPr>
                        <a:t>Q14:</a:t>
                      </a:r>
                    </a:p>
                  </a:txBody>
                  <a:tcPr/>
                </a:tc>
                <a:tc>
                  <a:txBody>
                    <a:bodyPr/>
                    <a:lstStyle/>
                    <a:p>
                      <a:r>
                        <a:rPr lang="en-US" b="1" dirty="0">
                          <a:solidFill>
                            <a:schemeClr val="accent1">
                              <a:lumMod val="50000"/>
                            </a:schemeClr>
                          </a:solidFill>
                        </a:rPr>
                        <a:t>Get the average rating of all restaurants:</a:t>
                      </a:r>
                      <a:endParaRPr lang="en-IN" b="1" dirty="0">
                        <a:solidFill>
                          <a:schemeClr val="accent1">
                            <a:lumMod val="50000"/>
                          </a:schemeClr>
                        </a:solidFill>
                      </a:endParaRPr>
                    </a:p>
                  </a:txBody>
                  <a:tcPr/>
                </a:tc>
                <a:tc>
                  <a:txBody>
                    <a:bodyPr/>
                    <a:lstStyle/>
                    <a:p>
                      <a:r>
                        <a:rPr lang="en-US" b="1" dirty="0">
                          <a:solidFill>
                            <a:schemeClr val="accent5">
                              <a:lumMod val="50000"/>
                            </a:schemeClr>
                          </a:solidFill>
                        </a:rPr>
                        <a:t>Get the average price of all restaurants</a:t>
                      </a:r>
                      <a:endParaRPr lang="en-IN" b="1" dirty="0">
                        <a:solidFill>
                          <a:schemeClr val="accent5">
                            <a:lumMod val="50000"/>
                          </a:schemeClr>
                        </a:solidFill>
                      </a:endParaRPr>
                    </a:p>
                  </a:txBody>
                  <a:tcPr/>
                </a:tc>
                <a:extLst>
                  <a:ext uri="{0D108BD9-81ED-4DB2-BD59-A6C34878D82A}">
                    <a16:rowId xmlns:a16="http://schemas.microsoft.com/office/drawing/2014/main" val="25123302"/>
                  </a:ext>
                </a:extLst>
              </a:tr>
              <a:tr h="779720">
                <a:tc>
                  <a:txBody>
                    <a:bodyPr/>
                    <a:lstStyle/>
                    <a:p>
                      <a:r>
                        <a:rPr lang="en-IN" b="1" dirty="0">
                          <a:solidFill>
                            <a:schemeClr val="accent1">
                              <a:lumMod val="50000"/>
                            </a:schemeClr>
                          </a:solidFill>
                        </a:rPr>
                        <a:t>Ans 14:</a:t>
                      </a:r>
                    </a:p>
                  </a:txBody>
                  <a:tcPr/>
                </a:tc>
                <a:tc>
                  <a:txBody>
                    <a:bodyPr/>
                    <a:lstStyle/>
                    <a:p>
                      <a:r>
                        <a:rPr lang="en-US" b="1" dirty="0">
                          <a:solidFill>
                            <a:schemeClr val="accent1">
                              <a:lumMod val="50000"/>
                            </a:schemeClr>
                          </a:solidFill>
                        </a:rPr>
                        <a:t>SELECT AVG(rating) AS </a:t>
                      </a:r>
                      <a:r>
                        <a:rPr lang="en-US" b="1" dirty="0" err="1">
                          <a:solidFill>
                            <a:schemeClr val="accent1">
                              <a:lumMod val="50000"/>
                            </a:schemeClr>
                          </a:solidFill>
                        </a:rPr>
                        <a:t>avg_rating</a:t>
                      </a:r>
                      <a:r>
                        <a:rPr lang="en-US" b="1" dirty="0">
                          <a:solidFill>
                            <a:schemeClr val="accent1">
                              <a:lumMod val="50000"/>
                            </a:schemeClr>
                          </a:solidFill>
                        </a:rPr>
                        <a:t> FROM Restaurants;</a:t>
                      </a:r>
                    </a:p>
                  </a:txBody>
                  <a:tcPr/>
                </a:tc>
                <a:tc>
                  <a:txBody>
                    <a:bodyPr/>
                    <a:lstStyle/>
                    <a:p>
                      <a:r>
                        <a:rPr lang="en-US" b="1" dirty="0">
                          <a:solidFill>
                            <a:schemeClr val="accent5">
                              <a:lumMod val="50000"/>
                            </a:schemeClr>
                          </a:solidFill>
                        </a:rPr>
                        <a:t>Select avg(</a:t>
                      </a:r>
                      <a:r>
                        <a:rPr lang="en-US" b="1" dirty="0" err="1">
                          <a:solidFill>
                            <a:schemeClr val="accent5">
                              <a:lumMod val="50000"/>
                            </a:schemeClr>
                          </a:solidFill>
                        </a:rPr>
                        <a:t>total_amount</a:t>
                      </a:r>
                      <a:r>
                        <a:rPr lang="en-US" b="1" dirty="0">
                          <a:solidFill>
                            <a:schemeClr val="accent5">
                              <a:lumMod val="50000"/>
                            </a:schemeClr>
                          </a:solidFill>
                        </a:rPr>
                        <a:t>) AS </a:t>
                      </a:r>
                      <a:r>
                        <a:rPr lang="en-US" b="1" dirty="0" err="1">
                          <a:solidFill>
                            <a:schemeClr val="accent5">
                              <a:lumMod val="50000"/>
                            </a:schemeClr>
                          </a:solidFill>
                        </a:rPr>
                        <a:t>avg_price</a:t>
                      </a:r>
                      <a:r>
                        <a:rPr lang="en-US" b="1" dirty="0">
                          <a:solidFill>
                            <a:schemeClr val="accent5">
                              <a:lumMod val="50000"/>
                            </a:schemeClr>
                          </a:solidFill>
                        </a:rPr>
                        <a:t> from orders;</a:t>
                      </a:r>
                      <a:endParaRPr lang="en-IN" b="1" dirty="0">
                        <a:solidFill>
                          <a:schemeClr val="accent5">
                            <a:lumMod val="50000"/>
                          </a:schemeClr>
                        </a:solidFill>
                      </a:endParaRPr>
                    </a:p>
                  </a:txBody>
                  <a:tcPr/>
                </a:tc>
                <a:extLst>
                  <a:ext uri="{0D108BD9-81ED-4DB2-BD59-A6C34878D82A}">
                    <a16:rowId xmlns:a16="http://schemas.microsoft.com/office/drawing/2014/main" val="2939326777"/>
                  </a:ext>
                </a:extLst>
              </a:tr>
              <a:tr h="779720">
                <a:tc>
                  <a:txBody>
                    <a:bodyPr/>
                    <a:lstStyle/>
                    <a:p>
                      <a:r>
                        <a:rPr lang="en-IN" b="1" dirty="0">
                          <a:solidFill>
                            <a:schemeClr val="accent1">
                              <a:lumMod val="50000"/>
                            </a:schemeClr>
                          </a:solidFill>
                        </a:rPr>
                        <a:t>Q15: </a:t>
                      </a:r>
                    </a:p>
                  </a:txBody>
                  <a:tcPr/>
                </a:tc>
                <a:tc>
                  <a:txBody>
                    <a:bodyPr/>
                    <a:lstStyle/>
                    <a:p>
                      <a:r>
                        <a:rPr lang="en-US" b="1" dirty="0">
                          <a:solidFill>
                            <a:schemeClr val="accent1">
                              <a:lumMod val="50000"/>
                            </a:schemeClr>
                          </a:solidFill>
                        </a:rPr>
                        <a:t>Find the highest and lowest rated restaurants:</a:t>
                      </a:r>
                      <a:endParaRPr lang="en-IN" b="1" dirty="0">
                        <a:solidFill>
                          <a:schemeClr val="accent1">
                            <a:lumMod val="50000"/>
                          </a:schemeClr>
                        </a:solidFill>
                      </a:endParaRPr>
                    </a:p>
                  </a:txBody>
                  <a:tcPr/>
                </a:tc>
                <a:tc>
                  <a:txBody>
                    <a:bodyPr/>
                    <a:lstStyle/>
                    <a:p>
                      <a:r>
                        <a:rPr lang="en-US" b="1" dirty="0">
                          <a:solidFill>
                            <a:schemeClr val="accent5">
                              <a:lumMod val="50000"/>
                            </a:schemeClr>
                          </a:solidFill>
                        </a:rPr>
                        <a:t>Find the highest and lowest price</a:t>
                      </a:r>
                      <a:endParaRPr lang="en-IN" b="1" dirty="0">
                        <a:solidFill>
                          <a:schemeClr val="accent5">
                            <a:lumMod val="50000"/>
                          </a:schemeClr>
                        </a:solidFill>
                      </a:endParaRPr>
                    </a:p>
                  </a:txBody>
                  <a:tcPr/>
                </a:tc>
                <a:extLst>
                  <a:ext uri="{0D108BD9-81ED-4DB2-BD59-A6C34878D82A}">
                    <a16:rowId xmlns:a16="http://schemas.microsoft.com/office/drawing/2014/main" val="2213857167"/>
                  </a:ext>
                </a:extLst>
              </a:tr>
              <a:tr h="1099100">
                <a:tc>
                  <a:txBody>
                    <a:bodyPr/>
                    <a:lstStyle/>
                    <a:p>
                      <a:r>
                        <a:rPr lang="en-IN" b="1" dirty="0">
                          <a:solidFill>
                            <a:schemeClr val="accent1">
                              <a:lumMod val="50000"/>
                            </a:schemeClr>
                          </a:solidFill>
                        </a:rPr>
                        <a:t>Ans 15:</a:t>
                      </a:r>
                    </a:p>
                  </a:txBody>
                  <a:tcPr/>
                </a:tc>
                <a:tc>
                  <a:txBody>
                    <a:bodyPr/>
                    <a:lstStyle/>
                    <a:p>
                      <a:r>
                        <a:rPr lang="en-US" b="1" dirty="0">
                          <a:solidFill>
                            <a:schemeClr val="accent1">
                              <a:lumMod val="50000"/>
                            </a:schemeClr>
                          </a:solidFill>
                        </a:rPr>
                        <a:t>SELECT MIN(rating) AS </a:t>
                      </a:r>
                      <a:r>
                        <a:rPr lang="en-US" b="1" dirty="0" err="1">
                          <a:solidFill>
                            <a:schemeClr val="accent1">
                              <a:lumMod val="50000"/>
                            </a:schemeClr>
                          </a:solidFill>
                        </a:rPr>
                        <a:t>min_rating</a:t>
                      </a:r>
                      <a:r>
                        <a:rPr lang="en-US" b="1" dirty="0">
                          <a:solidFill>
                            <a:schemeClr val="accent1">
                              <a:lumMod val="50000"/>
                            </a:schemeClr>
                          </a:solidFill>
                        </a:rPr>
                        <a:t>, MAX(rating) AS </a:t>
                      </a:r>
                      <a:r>
                        <a:rPr lang="en-US" b="1" dirty="0" err="1">
                          <a:solidFill>
                            <a:schemeClr val="accent1">
                              <a:lumMod val="50000"/>
                            </a:schemeClr>
                          </a:solidFill>
                        </a:rPr>
                        <a:t>max_rating</a:t>
                      </a:r>
                      <a:r>
                        <a:rPr lang="en-US" b="1" dirty="0">
                          <a:solidFill>
                            <a:schemeClr val="accent1">
                              <a:lumMod val="50000"/>
                            </a:schemeClr>
                          </a:solidFill>
                        </a:rPr>
                        <a:t> FROM Restaurants;</a:t>
                      </a:r>
                    </a:p>
                  </a:txBody>
                  <a:tcPr/>
                </a:tc>
                <a:tc>
                  <a:txBody>
                    <a:bodyPr/>
                    <a:lstStyle/>
                    <a:p>
                      <a:r>
                        <a:rPr lang="en-US" b="1" dirty="0">
                          <a:solidFill>
                            <a:schemeClr val="accent5">
                              <a:lumMod val="50000"/>
                            </a:schemeClr>
                          </a:solidFill>
                        </a:rPr>
                        <a:t>Select min(</a:t>
                      </a:r>
                      <a:r>
                        <a:rPr lang="en-US" b="1" dirty="0" err="1">
                          <a:solidFill>
                            <a:schemeClr val="accent5">
                              <a:lumMod val="50000"/>
                            </a:schemeClr>
                          </a:solidFill>
                        </a:rPr>
                        <a:t>total_amount</a:t>
                      </a:r>
                      <a:r>
                        <a:rPr lang="en-US" b="1" dirty="0">
                          <a:solidFill>
                            <a:schemeClr val="accent5">
                              <a:lumMod val="50000"/>
                            </a:schemeClr>
                          </a:solidFill>
                        </a:rPr>
                        <a:t>) AS </a:t>
                      </a:r>
                      <a:r>
                        <a:rPr lang="en-US" b="1" dirty="0" err="1">
                          <a:solidFill>
                            <a:schemeClr val="accent5">
                              <a:lumMod val="50000"/>
                            </a:schemeClr>
                          </a:solidFill>
                        </a:rPr>
                        <a:t>min_price</a:t>
                      </a:r>
                      <a:r>
                        <a:rPr lang="en-US" b="1" dirty="0">
                          <a:solidFill>
                            <a:schemeClr val="accent5">
                              <a:lumMod val="50000"/>
                            </a:schemeClr>
                          </a:solidFill>
                        </a:rPr>
                        <a:t>, Max(</a:t>
                      </a:r>
                      <a:r>
                        <a:rPr lang="en-US" b="1" dirty="0" err="1">
                          <a:solidFill>
                            <a:schemeClr val="accent5">
                              <a:lumMod val="50000"/>
                            </a:schemeClr>
                          </a:solidFill>
                        </a:rPr>
                        <a:t>total_amount</a:t>
                      </a:r>
                      <a:r>
                        <a:rPr lang="en-US" b="1" dirty="0">
                          <a:solidFill>
                            <a:schemeClr val="accent5">
                              <a:lumMod val="50000"/>
                            </a:schemeClr>
                          </a:solidFill>
                        </a:rPr>
                        <a:t>) AS </a:t>
                      </a:r>
                      <a:r>
                        <a:rPr lang="en-US" b="1" dirty="0" err="1">
                          <a:solidFill>
                            <a:schemeClr val="accent5">
                              <a:lumMod val="50000"/>
                            </a:schemeClr>
                          </a:solidFill>
                        </a:rPr>
                        <a:t>max_price</a:t>
                      </a:r>
                      <a:r>
                        <a:rPr lang="en-US" b="1" dirty="0">
                          <a:solidFill>
                            <a:schemeClr val="accent5">
                              <a:lumMod val="50000"/>
                            </a:schemeClr>
                          </a:solidFill>
                        </a:rPr>
                        <a:t> from orders;</a:t>
                      </a:r>
                      <a:endParaRPr lang="en-IN" b="1" dirty="0">
                        <a:solidFill>
                          <a:schemeClr val="accent5">
                            <a:lumMod val="50000"/>
                          </a:schemeClr>
                        </a:solidFill>
                      </a:endParaRPr>
                    </a:p>
                  </a:txBody>
                  <a:tcPr/>
                </a:tc>
                <a:extLst>
                  <a:ext uri="{0D108BD9-81ED-4DB2-BD59-A6C34878D82A}">
                    <a16:rowId xmlns:a16="http://schemas.microsoft.com/office/drawing/2014/main" val="254533435"/>
                  </a:ext>
                </a:extLst>
              </a:tr>
            </a:tbl>
          </a:graphicData>
        </a:graphic>
      </p:graphicFrame>
    </p:spTree>
    <p:extLst>
      <p:ext uri="{BB962C8B-B14F-4D97-AF65-F5344CB8AC3E}">
        <p14:creationId xmlns:p14="http://schemas.microsoft.com/office/powerpoint/2010/main" val="2326183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0AE7B-6D4B-45ED-ADE8-2D51E0AEAD3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D449215-3045-0914-FC2C-10BCB72947CF}"/>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3" name="Picture 2">
            <a:extLst>
              <a:ext uri="{FF2B5EF4-FFF2-40B4-BE49-F238E27FC236}">
                <a16:creationId xmlns:a16="http://schemas.microsoft.com/office/drawing/2014/main" id="{37240A76-BA45-A5F9-E3C1-DE42F26AE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864" y="3067291"/>
            <a:ext cx="5558643" cy="3790708"/>
          </a:xfrm>
          <a:prstGeom prst="rect">
            <a:avLst/>
          </a:prstGeom>
        </p:spPr>
      </p:pic>
      <p:sp>
        <p:nvSpPr>
          <p:cNvPr id="5" name="Rectangle: Rounded Corners 4">
            <a:extLst>
              <a:ext uri="{FF2B5EF4-FFF2-40B4-BE49-F238E27FC236}">
                <a16:creationId xmlns:a16="http://schemas.microsoft.com/office/drawing/2014/main" id="{541F6030-401E-48CC-BD79-DAC66F3566EE}"/>
              </a:ext>
            </a:extLst>
          </p:cNvPr>
          <p:cNvSpPr/>
          <p:nvPr/>
        </p:nvSpPr>
        <p:spPr>
          <a:xfrm>
            <a:off x="4363656" y="254643"/>
            <a:ext cx="7581417" cy="63313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Speech Bubble: Rectangle with Corners Rounded 5">
            <a:extLst>
              <a:ext uri="{FF2B5EF4-FFF2-40B4-BE49-F238E27FC236}">
                <a16:creationId xmlns:a16="http://schemas.microsoft.com/office/drawing/2014/main" id="{78ADCD86-4AFA-9FDE-2AA7-E2C69D2A137C}"/>
              </a:ext>
            </a:extLst>
          </p:cNvPr>
          <p:cNvSpPr/>
          <p:nvPr/>
        </p:nvSpPr>
        <p:spPr>
          <a:xfrm>
            <a:off x="57873" y="92598"/>
            <a:ext cx="4213185" cy="2546430"/>
          </a:xfrm>
          <a:prstGeom prst="wedgeRound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7" name="TextBox 6">
            <a:extLst>
              <a:ext uri="{FF2B5EF4-FFF2-40B4-BE49-F238E27FC236}">
                <a16:creationId xmlns:a16="http://schemas.microsoft.com/office/drawing/2014/main" id="{6615BAF9-D99D-6913-774A-90051F49332B}"/>
              </a:ext>
            </a:extLst>
          </p:cNvPr>
          <p:cNvSpPr txBox="1"/>
          <p:nvPr/>
        </p:nvSpPr>
        <p:spPr>
          <a:xfrm>
            <a:off x="250787" y="498670"/>
            <a:ext cx="4112869" cy="1569660"/>
          </a:xfrm>
          <a:prstGeom prst="rect">
            <a:avLst/>
          </a:prstGeom>
          <a:noFill/>
        </p:spPr>
        <p:txBody>
          <a:bodyPr wrap="square" rtlCol="0">
            <a:spAutoFit/>
          </a:bodyPr>
          <a:lstStyle/>
          <a:p>
            <a:r>
              <a:rPr lang="en-IN" sz="3200" b="1" dirty="0">
                <a:solidFill>
                  <a:schemeClr val="accent1"/>
                </a:solidFill>
              </a:rPr>
              <a:t>Here is the Unnormalized Form of Data of our Game</a:t>
            </a:r>
          </a:p>
        </p:txBody>
      </p:sp>
      <p:sp>
        <p:nvSpPr>
          <p:cNvPr id="8" name="TextBox 7">
            <a:extLst>
              <a:ext uri="{FF2B5EF4-FFF2-40B4-BE49-F238E27FC236}">
                <a16:creationId xmlns:a16="http://schemas.microsoft.com/office/drawing/2014/main" id="{E4CDE563-8EE6-45F1-F108-7129EF710FDC}"/>
              </a:ext>
            </a:extLst>
          </p:cNvPr>
          <p:cNvSpPr txBox="1"/>
          <p:nvPr/>
        </p:nvSpPr>
        <p:spPr>
          <a:xfrm>
            <a:off x="4739935" y="612844"/>
            <a:ext cx="6655443" cy="5632311"/>
          </a:xfrm>
          <a:prstGeom prst="rect">
            <a:avLst/>
          </a:prstGeom>
          <a:noFill/>
        </p:spPr>
        <p:txBody>
          <a:bodyPr wrap="square" rtlCol="0">
            <a:spAutoFit/>
          </a:bodyPr>
          <a:lstStyle/>
          <a:p>
            <a:pPr algn="ctr"/>
            <a:r>
              <a:rPr lang="en-US" b="1" dirty="0" err="1">
                <a:solidFill>
                  <a:schemeClr val="accent1"/>
                </a:solidFill>
              </a:rPr>
              <a:t>Customer_id</a:t>
            </a:r>
            <a:r>
              <a:rPr lang="en-US" b="1" dirty="0">
                <a:solidFill>
                  <a:schemeClr val="accent1"/>
                </a:solidFill>
              </a:rPr>
              <a:t> </a:t>
            </a:r>
            <a:r>
              <a:rPr lang="en-US" b="1" dirty="0">
                <a:solidFill>
                  <a:schemeClr val="accent1"/>
                </a:solidFill>
                <a:effectLst/>
              </a:rPr>
              <a:t>INT</a:t>
            </a:r>
            <a:r>
              <a:rPr lang="en-US" b="1" dirty="0">
                <a:solidFill>
                  <a:schemeClr val="accent1"/>
                </a:solidFill>
              </a:rPr>
              <a:t> </a:t>
            </a:r>
          </a:p>
          <a:p>
            <a:pPr algn="ctr"/>
            <a:r>
              <a:rPr lang="en-US" b="1" dirty="0" err="1">
                <a:solidFill>
                  <a:schemeClr val="accent1"/>
                </a:solidFill>
              </a:rPr>
              <a:t>Cname</a:t>
            </a:r>
            <a:r>
              <a:rPr lang="en-US" b="1" dirty="0">
                <a:solidFill>
                  <a:schemeClr val="accent1"/>
                </a:solidFill>
              </a:rPr>
              <a:t> </a:t>
            </a:r>
            <a:r>
              <a:rPr lang="en-US" b="1" dirty="0">
                <a:solidFill>
                  <a:schemeClr val="accent1"/>
                </a:solidFill>
                <a:effectLst/>
              </a:rPr>
              <a:t>VARCHAR(50)</a:t>
            </a:r>
            <a:endParaRPr lang="en-US" b="1" dirty="0">
              <a:solidFill>
                <a:schemeClr val="accent1"/>
              </a:solidFill>
            </a:endParaRPr>
          </a:p>
          <a:p>
            <a:pPr algn="ctr"/>
            <a:r>
              <a:rPr lang="en-US" b="1" dirty="0" err="1">
                <a:solidFill>
                  <a:schemeClr val="accent1"/>
                </a:solidFill>
              </a:rPr>
              <a:t>Cemail</a:t>
            </a:r>
            <a:r>
              <a:rPr lang="en-US" b="1" dirty="0">
                <a:solidFill>
                  <a:schemeClr val="accent1"/>
                </a:solidFill>
              </a:rPr>
              <a:t> </a:t>
            </a:r>
            <a:r>
              <a:rPr lang="en-US" b="1" dirty="0">
                <a:solidFill>
                  <a:schemeClr val="accent1"/>
                </a:solidFill>
                <a:effectLst/>
              </a:rPr>
              <a:t>VARCHAR(50)</a:t>
            </a:r>
            <a:endParaRPr lang="en-US" b="1" dirty="0">
              <a:solidFill>
                <a:schemeClr val="accent1"/>
              </a:solidFill>
            </a:endParaRPr>
          </a:p>
          <a:p>
            <a:pPr algn="ctr"/>
            <a:r>
              <a:rPr lang="en-US" b="1" dirty="0" err="1">
                <a:solidFill>
                  <a:schemeClr val="accent1"/>
                </a:solidFill>
              </a:rPr>
              <a:t>Cphone</a:t>
            </a:r>
            <a:r>
              <a:rPr lang="en-US" b="1" dirty="0">
                <a:solidFill>
                  <a:schemeClr val="accent1"/>
                </a:solidFill>
              </a:rPr>
              <a:t> </a:t>
            </a:r>
            <a:r>
              <a:rPr lang="en-US" b="1" dirty="0">
                <a:solidFill>
                  <a:schemeClr val="accent1"/>
                </a:solidFill>
                <a:effectLst/>
              </a:rPr>
              <a:t>VARCHAR(15)</a:t>
            </a:r>
            <a:endParaRPr lang="en-US" b="1" dirty="0">
              <a:solidFill>
                <a:schemeClr val="accent1"/>
              </a:solidFill>
            </a:endParaRPr>
          </a:p>
          <a:p>
            <a:pPr algn="ctr"/>
            <a:r>
              <a:rPr lang="en-US" b="1" dirty="0" err="1">
                <a:solidFill>
                  <a:schemeClr val="accent1"/>
                </a:solidFill>
              </a:rPr>
              <a:t>Caddress</a:t>
            </a:r>
            <a:r>
              <a:rPr lang="en-US" b="1" dirty="0">
                <a:solidFill>
                  <a:schemeClr val="accent1"/>
                </a:solidFill>
              </a:rPr>
              <a:t> </a:t>
            </a:r>
            <a:r>
              <a:rPr lang="en-US" b="1" dirty="0">
                <a:solidFill>
                  <a:schemeClr val="accent1"/>
                </a:solidFill>
                <a:effectLst/>
              </a:rPr>
              <a:t>VARCHAR(100)</a:t>
            </a:r>
          </a:p>
          <a:p>
            <a:pPr algn="ctr"/>
            <a:r>
              <a:rPr lang="en-US" b="1" dirty="0" err="1">
                <a:solidFill>
                  <a:schemeClr val="accent1"/>
                </a:solidFill>
              </a:rPr>
              <a:t>restaurant_id</a:t>
            </a:r>
            <a:r>
              <a:rPr lang="en-US" b="1" dirty="0">
                <a:solidFill>
                  <a:schemeClr val="accent1"/>
                </a:solidFill>
              </a:rPr>
              <a:t> </a:t>
            </a:r>
            <a:r>
              <a:rPr lang="en-US" b="1" dirty="0">
                <a:solidFill>
                  <a:schemeClr val="accent1"/>
                </a:solidFill>
                <a:effectLst/>
              </a:rPr>
              <a:t>INT</a:t>
            </a:r>
            <a:r>
              <a:rPr lang="en-US" b="1" dirty="0">
                <a:solidFill>
                  <a:schemeClr val="accent1"/>
                </a:solidFill>
              </a:rPr>
              <a:t> </a:t>
            </a:r>
          </a:p>
          <a:p>
            <a:pPr algn="ctr"/>
            <a:r>
              <a:rPr lang="en-US" b="1" dirty="0" err="1">
                <a:solidFill>
                  <a:schemeClr val="accent1"/>
                </a:solidFill>
              </a:rPr>
              <a:t>rname</a:t>
            </a:r>
            <a:r>
              <a:rPr lang="en-US" b="1" dirty="0">
                <a:solidFill>
                  <a:schemeClr val="accent1"/>
                </a:solidFill>
              </a:rPr>
              <a:t> </a:t>
            </a:r>
            <a:r>
              <a:rPr lang="en-US" b="1" dirty="0">
                <a:solidFill>
                  <a:schemeClr val="accent1"/>
                </a:solidFill>
                <a:effectLst/>
              </a:rPr>
              <a:t>VARCHAR(50)</a:t>
            </a:r>
            <a:endParaRPr lang="en-US" b="1" dirty="0">
              <a:solidFill>
                <a:schemeClr val="accent1"/>
              </a:solidFill>
            </a:endParaRPr>
          </a:p>
          <a:p>
            <a:pPr algn="ctr"/>
            <a:r>
              <a:rPr lang="en-US" b="1" dirty="0">
                <a:solidFill>
                  <a:schemeClr val="accent1"/>
                </a:solidFill>
              </a:rPr>
              <a:t>cuisine </a:t>
            </a:r>
            <a:r>
              <a:rPr lang="en-US" b="1" dirty="0">
                <a:solidFill>
                  <a:schemeClr val="accent1"/>
                </a:solidFill>
                <a:effectLst/>
              </a:rPr>
              <a:t>VARCHAR(30)</a:t>
            </a:r>
            <a:r>
              <a:rPr lang="en-US" b="1" dirty="0">
                <a:solidFill>
                  <a:schemeClr val="accent1"/>
                </a:solidFill>
              </a:rPr>
              <a:t> </a:t>
            </a:r>
          </a:p>
          <a:p>
            <a:pPr algn="ctr"/>
            <a:r>
              <a:rPr lang="en-US" b="1" dirty="0">
                <a:solidFill>
                  <a:schemeClr val="accent1"/>
                </a:solidFill>
              </a:rPr>
              <a:t>rating </a:t>
            </a:r>
            <a:r>
              <a:rPr lang="en-US" b="1" dirty="0">
                <a:solidFill>
                  <a:schemeClr val="accent1"/>
                </a:solidFill>
                <a:effectLst/>
              </a:rPr>
              <a:t>DECIMAL(3,1)</a:t>
            </a:r>
          </a:p>
          <a:p>
            <a:pPr algn="ctr"/>
            <a:r>
              <a:rPr lang="en-US" b="1" dirty="0" err="1">
                <a:solidFill>
                  <a:schemeClr val="accent1"/>
                </a:solidFill>
              </a:rPr>
              <a:t>Raddress</a:t>
            </a:r>
            <a:r>
              <a:rPr lang="en-US" b="1" dirty="0">
                <a:solidFill>
                  <a:schemeClr val="accent1"/>
                </a:solidFill>
              </a:rPr>
              <a:t> VARCHAR(100)</a:t>
            </a:r>
            <a:endParaRPr lang="en-US" b="1" dirty="0">
              <a:solidFill>
                <a:schemeClr val="accent1"/>
              </a:solidFill>
              <a:effectLst/>
            </a:endParaRPr>
          </a:p>
          <a:p>
            <a:pPr algn="ctr"/>
            <a:r>
              <a:rPr lang="en-US" b="1" dirty="0" err="1">
                <a:solidFill>
                  <a:schemeClr val="accent1"/>
                </a:solidFill>
              </a:rPr>
              <a:t>order_id</a:t>
            </a:r>
            <a:r>
              <a:rPr lang="en-US" b="1" dirty="0">
                <a:solidFill>
                  <a:schemeClr val="accent1"/>
                </a:solidFill>
              </a:rPr>
              <a:t> </a:t>
            </a:r>
            <a:r>
              <a:rPr lang="en-US" b="1" dirty="0">
                <a:solidFill>
                  <a:schemeClr val="accent1"/>
                </a:solidFill>
                <a:effectLst/>
              </a:rPr>
              <a:t>INT</a:t>
            </a:r>
            <a:r>
              <a:rPr lang="en-US" b="1" dirty="0">
                <a:solidFill>
                  <a:schemeClr val="accent1"/>
                </a:solidFill>
              </a:rPr>
              <a:t> </a:t>
            </a:r>
          </a:p>
          <a:p>
            <a:pPr algn="ctr"/>
            <a:r>
              <a:rPr lang="en-US" b="1" dirty="0" err="1">
                <a:solidFill>
                  <a:schemeClr val="accent1"/>
                </a:solidFill>
              </a:rPr>
              <a:t>order_date</a:t>
            </a:r>
            <a:r>
              <a:rPr lang="en-US" b="1" dirty="0">
                <a:solidFill>
                  <a:schemeClr val="accent1"/>
                </a:solidFill>
              </a:rPr>
              <a:t> </a:t>
            </a:r>
            <a:r>
              <a:rPr lang="en-US" b="1" dirty="0">
                <a:solidFill>
                  <a:schemeClr val="accent1"/>
                </a:solidFill>
                <a:effectLst/>
              </a:rPr>
              <a:t>DATE,</a:t>
            </a:r>
            <a:r>
              <a:rPr lang="en-US" b="1" dirty="0">
                <a:solidFill>
                  <a:schemeClr val="accent1"/>
                </a:solidFill>
              </a:rPr>
              <a:t> </a:t>
            </a:r>
          </a:p>
          <a:p>
            <a:pPr algn="ctr"/>
            <a:r>
              <a:rPr lang="en-US" b="1" dirty="0" err="1">
                <a:solidFill>
                  <a:schemeClr val="accent1"/>
                </a:solidFill>
              </a:rPr>
              <a:t>total_amount</a:t>
            </a:r>
            <a:r>
              <a:rPr lang="en-US" b="1" dirty="0">
                <a:solidFill>
                  <a:schemeClr val="accent1"/>
                </a:solidFill>
              </a:rPr>
              <a:t> </a:t>
            </a:r>
            <a:r>
              <a:rPr lang="en-US" b="1" dirty="0">
                <a:solidFill>
                  <a:schemeClr val="accent1"/>
                </a:solidFill>
                <a:effectLst/>
              </a:rPr>
              <a:t>DECIMAL(8,2)</a:t>
            </a:r>
          </a:p>
          <a:p>
            <a:pPr algn="ctr"/>
            <a:r>
              <a:rPr lang="en-US" b="1" dirty="0" err="1">
                <a:solidFill>
                  <a:schemeClr val="accent1"/>
                </a:solidFill>
              </a:rPr>
              <a:t>driver_id</a:t>
            </a:r>
            <a:r>
              <a:rPr lang="en-US" b="1" dirty="0">
                <a:solidFill>
                  <a:schemeClr val="accent1"/>
                </a:solidFill>
              </a:rPr>
              <a:t> </a:t>
            </a:r>
            <a:r>
              <a:rPr lang="en-US" b="1" dirty="0">
                <a:solidFill>
                  <a:schemeClr val="accent1"/>
                </a:solidFill>
                <a:effectLst/>
              </a:rPr>
              <a:t>INT</a:t>
            </a:r>
          </a:p>
          <a:p>
            <a:pPr algn="ctr"/>
            <a:r>
              <a:rPr lang="en-US" b="1" dirty="0" err="1">
                <a:solidFill>
                  <a:schemeClr val="accent1"/>
                </a:solidFill>
              </a:rPr>
              <a:t>Dname</a:t>
            </a:r>
            <a:r>
              <a:rPr lang="en-US" b="1" dirty="0">
                <a:solidFill>
                  <a:schemeClr val="accent1"/>
                </a:solidFill>
              </a:rPr>
              <a:t> VARCHAR(50)</a:t>
            </a:r>
            <a:br>
              <a:rPr lang="en-US" b="1" dirty="0">
                <a:solidFill>
                  <a:schemeClr val="accent1"/>
                </a:solidFill>
              </a:rPr>
            </a:br>
            <a:r>
              <a:rPr lang="en-US" b="1" dirty="0" err="1">
                <a:solidFill>
                  <a:schemeClr val="accent1"/>
                </a:solidFill>
              </a:rPr>
              <a:t>Dphone</a:t>
            </a:r>
            <a:r>
              <a:rPr lang="en-US" b="1" dirty="0">
                <a:solidFill>
                  <a:schemeClr val="accent1"/>
                </a:solidFill>
              </a:rPr>
              <a:t> VARCHAR (15)</a:t>
            </a:r>
          </a:p>
          <a:p>
            <a:pPr algn="ctr"/>
            <a:r>
              <a:rPr lang="en-US" b="1" dirty="0" err="1">
                <a:solidFill>
                  <a:schemeClr val="accent1"/>
                </a:solidFill>
              </a:rPr>
              <a:t>vehicle_type</a:t>
            </a:r>
            <a:r>
              <a:rPr lang="en-US" b="1" dirty="0">
                <a:solidFill>
                  <a:schemeClr val="accent1"/>
                </a:solidFill>
              </a:rPr>
              <a:t> </a:t>
            </a:r>
            <a:r>
              <a:rPr lang="en-US" b="1" dirty="0">
                <a:solidFill>
                  <a:schemeClr val="accent1"/>
                </a:solidFill>
                <a:effectLst/>
              </a:rPr>
              <a:t>VARCHAR(20)</a:t>
            </a:r>
          </a:p>
          <a:p>
            <a:pPr algn="ctr"/>
            <a:r>
              <a:rPr lang="en-US" b="1" dirty="0" err="1">
                <a:solidFill>
                  <a:schemeClr val="accent1"/>
                </a:solidFill>
              </a:rPr>
              <a:t>item_id</a:t>
            </a:r>
            <a:r>
              <a:rPr lang="en-US" b="1" dirty="0">
                <a:solidFill>
                  <a:schemeClr val="accent1"/>
                </a:solidFill>
              </a:rPr>
              <a:t> INT</a:t>
            </a:r>
          </a:p>
          <a:p>
            <a:pPr algn="ctr"/>
            <a:r>
              <a:rPr lang="en-US" b="1" dirty="0">
                <a:solidFill>
                  <a:schemeClr val="accent1"/>
                </a:solidFill>
              </a:rPr>
              <a:t>description </a:t>
            </a:r>
            <a:r>
              <a:rPr lang="en-US" b="1" dirty="0">
                <a:solidFill>
                  <a:schemeClr val="accent1"/>
                </a:solidFill>
                <a:effectLst/>
              </a:rPr>
              <a:t>VARCHAR(100)</a:t>
            </a:r>
            <a:r>
              <a:rPr lang="en-US" b="1" dirty="0">
                <a:solidFill>
                  <a:schemeClr val="accent1"/>
                </a:solidFill>
              </a:rPr>
              <a:t> </a:t>
            </a:r>
          </a:p>
          <a:p>
            <a:pPr algn="ctr"/>
            <a:r>
              <a:rPr lang="en-US" b="1" dirty="0">
                <a:solidFill>
                  <a:schemeClr val="accent1"/>
                </a:solidFill>
              </a:rPr>
              <a:t>price </a:t>
            </a:r>
            <a:r>
              <a:rPr lang="en-US" b="1" dirty="0">
                <a:solidFill>
                  <a:schemeClr val="accent1"/>
                </a:solidFill>
                <a:effectLst/>
              </a:rPr>
              <a:t>DECIMAL(6,2)</a:t>
            </a:r>
            <a:endParaRPr lang="en-IN" b="1" dirty="0">
              <a:solidFill>
                <a:schemeClr val="accent1"/>
              </a:solidFill>
            </a:endParaRPr>
          </a:p>
        </p:txBody>
      </p:sp>
    </p:spTree>
    <p:extLst>
      <p:ext uri="{BB962C8B-B14F-4D97-AF65-F5344CB8AC3E}">
        <p14:creationId xmlns:p14="http://schemas.microsoft.com/office/powerpoint/2010/main" val="2493874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E4924-BFE0-50F9-5D2A-DA686259EFA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58BA1C-559B-E396-D412-85BBAD4AFCBB}"/>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0BDE7747-A041-3288-A3B7-89201CB9F508}"/>
              </a:ext>
            </a:extLst>
          </p:cNvPr>
          <p:cNvSpPr txBox="1"/>
          <p:nvPr/>
        </p:nvSpPr>
        <p:spPr>
          <a:xfrm>
            <a:off x="-3824375" y="1401301"/>
            <a:ext cx="3518704" cy="369332"/>
          </a:xfrm>
          <a:prstGeom prst="rect">
            <a:avLst/>
          </a:prstGeom>
          <a:noFill/>
        </p:spPr>
        <p:txBody>
          <a:bodyPr wrap="square" rtlCol="0">
            <a:spAutoFit/>
          </a:bodyPr>
          <a:lstStyle/>
          <a:p>
            <a:pPr algn="ctr"/>
            <a:r>
              <a:rPr lang="en-IN" b="1" dirty="0"/>
              <a:t> </a:t>
            </a:r>
          </a:p>
        </p:txBody>
      </p:sp>
      <p:sp>
        <p:nvSpPr>
          <p:cNvPr id="2" name="TextBox 1">
            <a:extLst>
              <a:ext uri="{FF2B5EF4-FFF2-40B4-BE49-F238E27FC236}">
                <a16:creationId xmlns:a16="http://schemas.microsoft.com/office/drawing/2014/main" id="{B1A4782D-375E-BAAE-DA2F-9E9DBFFC5525}"/>
              </a:ext>
            </a:extLst>
          </p:cNvPr>
          <p:cNvSpPr txBox="1"/>
          <p:nvPr/>
        </p:nvSpPr>
        <p:spPr>
          <a:xfrm>
            <a:off x="243068" y="385638"/>
            <a:ext cx="6447099" cy="2185214"/>
          </a:xfrm>
          <a:prstGeom prst="rect">
            <a:avLst/>
          </a:prstGeom>
          <a:noFill/>
        </p:spPr>
        <p:txBody>
          <a:bodyPr wrap="square" rtlCol="0">
            <a:spAutoFit/>
          </a:bodyPr>
          <a:lstStyle/>
          <a:p>
            <a:r>
              <a:rPr lang="en-US" sz="3600" b="1" dirty="0">
                <a:solidFill>
                  <a:schemeClr val="bg1"/>
                </a:solidFill>
              </a:rPr>
              <a:t>References:</a:t>
            </a:r>
          </a:p>
          <a:p>
            <a:pPr marL="285750" indent="-285750">
              <a:buFont typeface="Arial" panose="020B0604020202020204" pitchFamily="34" charset="0"/>
              <a:buChar char="•"/>
            </a:pPr>
            <a:r>
              <a:rPr lang="en-US" sz="2000" b="1" dirty="0">
                <a:solidFill>
                  <a:schemeClr val="bg1"/>
                </a:solidFill>
              </a:rPr>
              <a:t>Claude AI</a:t>
            </a:r>
          </a:p>
          <a:p>
            <a:pPr marL="285750" indent="-285750">
              <a:buFont typeface="Arial" panose="020B0604020202020204" pitchFamily="34" charset="0"/>
              <a:buChar char="•"/>
            </a:pPr>
            <a:r>
              <a:rPr lang="en-US" sz="2000" b="1" dirty="0">
                <a:solidFill>
                  <a:schemeClr val="bg1"/>
                </a:solidFill>
              </a:rPr>
              <a:t>CHAT GPT</a:t>
            </a:r>
          </a:p>
          <a:p>
            <a:pPr marL="285750" indent="-285750">
              <a:buFont typeface="Arial" panose="020B0604020202020204" pitchFamily="34" charset="0"/>
              <a:buChar char="•"/>
            </a:pPr>
            <a:r>
              <a:rPr lang="en-US" sz="2000" b="1" dirty="0">
                <a:solidFill>
                  <a:schemeClr val="bg1"/>
                </a:solidFill>
              </a:rPr>
              <a:t>Draw.io</a:t>
            </a:r>
          </a:p>
          <a:p>
            <a:pPr marL="285750" indent="-285750">
              <a:buFont typeface="Arial" panose="020B0604020202020204" pitchFamily="34" charset="0"/>
              <a:buChar char="•"/>
            </a:pPr>
            <a:r>
              <a:rPr lang="en-US" sz="2000" b="1" dirty="0">
                <a:solidFill>
                  <a:schemeClr val="bg1"/>
                </a:solidFill>
              </a:rPr>
              <a:t>Sir’s notes</a:t>
            </a:r>
          </a:p>
          <a:p>
            <a:pPr marL="285750" indent="-285750">
              <a:buFont typeface="Arial" panose="020B0604020202020204" pitchFamily="34" charset="0"/>
              <a:buChar char="•"/>
            </a:pPr>
            <a:r>
              <a:rPr lang="en-US" sz="2000" b="1" dirty="0" err="1">
                <a:solidFill>
                  <a:schemeClr val="bg1"/>
                </a:solidFill>
              </a:rPr>
              <a:t>Eraser.Io</a:t>
            </a:r>
            <a:endParaRPr lang="en-IN" sz="2000" b="1" dirty="0">
              <a:solidFill>
                <a:schemeClr val="bg1"/>
              </a:solidFill>
            </a:endParaRPr>
          </a:p>
        </p:txBody>
      </p:sp>
      <p:sp>
        <p:nvSpPr>
          <p:cNvPr id="5" name="TextBox 4">
            <a:extLst>
              <a:ext uri="{FF2B5EF4-FFF2-40B4-BE49-F238E27FC236}">
                <a16:creationId xmlns:a16="http://schemas.microsoft.com/office/drawing/2014/main" id="{55AABE83-F170-11DA-A809-7919F6095C46}"/>
              </a:ext>
            </a:extLst>
          </p:cNvPr>
          <p:cNvSpPr txBox="1"/>
          <p:nvPr/>
        </p:nvSpPr>
        <p:spPr>
          <a:xfrm>
            <a:off x="208344" y="2544601"/>
            <a:ext cx="10787605" cy="3970318"/>
          </a:xfrm>
          <a:prstGeom prst="rect">
            <a:avLst/>
          </a:prstGeom>
          <a:noFill/>
        </p:spPr>
        <p:txBody>
          <a:bodyPr wrap="square" rtlCol="0">
            <a:spAutoFit/>
          </a:bodyPr>
          <a:lstStyle/>
          <a:p>
            <a:r>
              <a:rPr lang="en-US" sz="3200" b="1" dirty="0">
                <a:solidFill>
                  <a:schemeClr val="bg1"/>
                </a:solidFill>
              </a:rPr>
              <a:t>PROMPTS:</a:t>
            </a:r>
          </a:p>
          <a:p>
            <a:pPr marL="285750" indent="-285750">
              <a:buFont typeface="Arial" panose="020B0604020202020204" pitchFamily="34" charset="0"/>
              <a:buChar char="•"/>
            </a:pPr>
            <a:r>
              <a:rPr lang="en-US" sz="2000" b="1" dirty="0">
                <a:solidFill>
                  <a:schemeClr val="bg1"/>
                </a:solidFill>
              </a:rPr>
              <a:t>Can you get me a DBMS game based upon online food delivery (say Zomato) also get me storyline for this game that makes logically sense my requirements are: </a:t>
            </a:r>
          </a:p>
          <a:p>
            <a:pPr lvl="1"/>
            <a:r>
              <a:rPr lang="en-US" sz="2000" b="1" dirty="0">
                <a:solidFill>
                  <a:schemeClr val="bg1"/>
                </a:solidFill>
              </a:rPr>
              <a:t>1) maximum 5 tables </a:t>
            </a:r>
          </a:p>
          <a:p>
            <a:pPr lvl="1"/>
            <a:r>
              <a:rPr lang="en-US" sz="2000" b="1" dirty="0">
                <a:solidFill>
                  <a:schemeClr val="bg1"/>
                </a:solidFill>
              </a:rPr>
              <a:t>2) get me raw data </a:t>
            </a:r>
            <a:r>
              <a:rPr lang="en-US" sz="2000" b="1" dirty="0" err="1">
                <a:solidFill>
                  <a:schemeClr val="bg1"/>
                </a:solidFill>
              </a:rPr>
              <a:t>upto</a:t>
            </a:r>
            <a:r>
              <a:rPr lang="en-US" sz="2000" b="1" dirty="0">
                <a:solidFill>
                  <a:schemeClr val="bg1"/>
                </a:solidFill>
              </a:rPr>
              <a:t> 10 rows of each table </a:t>
            </a:r>
          </a:p>
          <a:p>
            <a:pPr lvl="1"/>
            <a:r>
              <a:rPr lang="en-US" sz="2000" b="1" dirty="0">
                <a:solidFill>
                  <a:schemeClr val="bg1"/>
                </a:solidFill>
              </a:rPr>
              <a:t>3) ER diagram </a:t>
            </a:r>
          </a:p>
          <a:p>
            <a:pPr lvl="1"/>
            <a:r>
              <a:rPr lang="en-US" sz="2000" b="1" dirty="0">
                <a:solidFill>
                  <a:schemeClr val="bg1"/>
                </a:solidFill>
              </a:rPr>
              <a:t>4) </a:t>
            </a:r>
            <a:r>
              <a:rPr lang="en-US" sz="2000" b="1" dirty="0" err="1">
                <a:solidFill>
                  <a:schemeClr val="bg1"/>
                </a:solidFill>
              </a:rPr>
              <a:t>normalisation</a:t>
            </a:r>
            <a:r>
              <a:rPr lang="en-US" sz="2000" b="1" dirty="0">
                <a:solidFill>
                  <a:schemeClr val="bg1"/>
                </a:solidFill>
              </a:rPr>
              <a:t> (compulsory to work) </a:t>
            </a:r>
          </a:p>
          <a:p>
            <a:pPr lvl="1"/>
            <a:r>
              <a:rPr lang="en-US" sz="2000" b="1" dirty="0">
                <a:solidFill>
                  <a:schemeClr val="bg1"/>
                </a:solidFill>
              </a:rPr>
              <a:t>5) state example of joins using the tables </a:t>
            </a:r>
          </a:p>
          <a:p>
            <a:pPr lvl="1"/>
            <a:r>
              <a:rPr lang="en-US" sz="2000" b="1" dirty="0">
                <a:solidFill>
                  <a:schemeClr val="bg1"/>
                </a:solidFill>
              </a:rPr>
              <a:t>6) in the following game make simple questions from each topic stated below: 1 select 2 select distinct 3 where 4 order by 5 and, OR, not 6 insert into 7 null values 8 update, delete, aggregate functions 9 alias 10 all types of joins, group by 11 union</a:t>
            </a:r>
          </a:p>
          <a:p>
            <a:pPr lvl="1"/>
            <a:r>
              <a:rPr lang="en-US" sz="2000" b="1" dirty="0">
                <a:solidFill>
                  <a:schemeClr val="bg1"/>
                </a:solidFill>
              </a:rPr>
              <a:t>7) my last requirement is, get me 10 questions from this above game</a:t>
            </a:r>
          </a:p>
        </p:txBody>
      </p:sp>
    </p:spTree>
    <p:extLst>
      <p:ext uri="{BB962C8B-B14F-4D97-AF65-F5344CB8AC3E}">
        <p14:creationId xmlns:p14="http://schemas.microsoft.com/office/powerpoint/2010/main" val="227618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1F0EF-3CB9-692B-E579-1F3ECAEFB16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64F6C26-71A6-6738-3769-1A4C0337C22C}"/>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1603C10-8597-C589-23B3-606DB69BE099}"/>
              </a:ext>
            </a:extLst>
          </p:cNvPr>
          <p:cNvSpPr txBox="1"/>
          <p:nvPr/>
        </p:nvSpPr>
        <p:spPr>
          <a:xfrm>
            <a:off x="169015" y="96368"/>
            <a:ext cx="11370944" cy="6093976"/>
          </a:xfrm>
          <a:prstGeom prst="rect">
            <a:avLst/>
          </a:prstGeom>
          <a:noFill/>
        </p:spPr>
        <p:txBody>
          <a:bodyPr wrap="square" rtlCol="0">
            <a:spAutoFit/>
          </a:bodyPr>
          <a:lstStyle/>
          <a:p>
            <a:r>
              <a:rPr lang="en-US" sz="4000" b="1" dirty="0">
                <a:solidFill>
                  <a:schemeClr val="bg1"/>
                </a:solidFill>
              </a:rPr>
              <a:t>PROMPTS CONTINUE</a:t>
            </a:r>
            <a:r>
              <a:rPr lang="en-US" sz="6000" b="1" dirty="0">
                <a:solidFill>
                  <a:schemeClr val="bg1"/>
                </a:solidFill>
              </a:rPr>
              <a:t>:</a:t>
            </a:r>
            <a:endParaRPr lang="en-US" sz="1050" b="1" dirty="0">
              <a:solidFill>
                <a:schemeClr val="bg1"/>
              </a:solidFill>
            </a:endParaRPr>
          </a:p>
          <a:p>
            <a:pPr marL="285750" indent="-285750">
              <a:buFont typeface="Arial" panose="020B0604020202020204" pitchFamily="34" charset="0"/>
              <a:buChar char="•"/>
            </a:pPr>
            <a:r>
              <a:rPr lang="en-US" sz="2400" b="1" dirty="0">
                <a:solidFill>
                  <a:schemeClr val="bg1"/>
                </a:solidFill>
              </a:rPr>
              <a:t>1) from the above data get me the photo of ER diagram 2) generate the raw data of the tables in such a way that it needs to be normalized 3) use </a:t>
            </a:r>
            <a:r>
              <a:rPr lang="en-US" sz="2400" b="1" dirty="0" err="1">
                <a:solidFill>
                  <a:schemeClr val="bg1"/>
                </a:solidFill>
              </a:rPr>
              <a:t>normalisation</a:t>
            </a:r>
            <a:r>
              <a:rPr lang="en-US" sz="2400" b="1" dirty="0">
                <a:solidFill>
                  <a:schemeClr val="bg1"/>
                </a:solidFill>
              </a:rPr>
              <a:t> and explain each </a:t>
            </a:r>
            <a:r>
              <a:rPr lang="en-US" sz="2400" b="1" dirty="0" err="1">
                <a:solidFill>
                  <a:schemeClr val="bg1"/>
                </a:solidFill>
              </a:rPr>
              <a:t>normalisation</a:t>
            </a:r>
            <a:r>
              <a:rPr lang="en-US" sz="2400" b="1" dirty="0">
                <a:solidFill>
                  <a:schemeClr val="bg1"/>
                </a:solidFill>
              </a:rPr>
              <a:t> using photo of tables 4) from the 6th requirement from above data that is make simple questions from topic, get me the question that collabs with the storyline. </a:t>
            </a:r>
          </a:p>
          <a:p>
            <a:pPr marL="285750" indent="-285750">
              <a:buFont typeface="Arial" panose="020B0604020202020204" pitchFamily="34" charset="0"/>
              <a:buChar char="•"/>
            </a:pPr>
            <a:r>
              <a:rPr lang="en-US" sz="2400" b="1" dirty="0">
                <a:solidFill>
                  <a:schemeClr val="bg1"/>
                </a:solidFill>
              </a:rPr>
              <a:t>consider storyline as suppose a guy name Nicol want to order food... and make give answer fully from above prompt</a:t>
            </a:r>
          </a:p>
          <a:p>
            <a:pPr marL="285750" indent="-285750">
              <a:buFont typeface="Arial" panose="020B0604020202020204" pitchFamily="34" charset="0"/>
              <a:buChar char="•"/>
            </a:pPr>
            <a:r>
              <a:rPr lang="en-US" sz="2400" b="1" dirty="0">
                <a:solidFill>
                  <a:schemeClr val="bg1"/>
                </a:solidFill>
              </a:rPr>
              <a:t>get me the ER diagram with it's attribute from above data in an image format</a:t>
            </a:r>
          </a:p>
          <a:p>
            <a:pPr marL="285750" indent="-285750">
              <a:buFont typeface="Arial" panose="020B0604020202020204" pitchFamily="34" charset="0"/>
              <a:buChar char="•"/>
            </a:pPr>
            <a:r>
              <a:rPr lang="en-US" sz="2400" b="1" dirty="0">
                <a:solidFill>
                  <a:schemeClr val="bg1"/>
                </a:solidFill>
              </a:rPr>
              <a:t>From above data switch the storyline from Nicol to name Ina. Let </a:t>
            </a:r>
            <a:r>
              <a:rPr lang="en-US" sz="2400" b="1" dirty="0" err="1">
                <a:solidFill>
                  <a:schemeClr val="bg1"/>
                </a:solidFill>
              </a:rPr>
              <a:t>nicol</a:t>
            </a:r>
            <a:r>
              <a:rPr lang="en-US" sz="2400" b="1" dirty="0">
                <a:solidFill>
                  <a:schemeClr val="bg1"/>
                </a:solidFill>
              </a:rPr>
              <a:t> interact with Ina</a:t>
            </a:r>
          </a:p>
          <a:p>
            <a:pPr marL="285750" indent="-285750">
              <a:buFont typeface="Arial" panose="020B0604020202020204" pitchFamily="34" charset="0"/>
              <a:buChar char="•"/>
            </a:pPr>
            <a:r>
              <a:rPr lang="en-US" sz="2400" b="1" dirty="0">
                <a:solidFill>
                  <a:schemeClr val="bg1"/>
                </a:solidFill>
              </a:rPr>
              <a:t>Get me questions from above storyline regarding joins</a:t>
            </a:r>
          </a:p>
          <a:p>
            <a:pPr marL="285750" indent="-285750">
              <a:buFont typeface="Arial" panose="020B0604020202020204" pitchFamily="34" charset="0"/>
              <a:buChar char="•"/>
            </a:pPr>
            <a:r>
              <a:rPr lang="en-US" sz="2400" b="1" dirty="0">
                <a:solidFill>
                  <a:schemeClr val="bg1"/>
                </a:solidFill>
              </a:rPr>
              <a:t>Check whether this function dependency of </a:t>
            </a:r>
            <a:r>
              <a:rPr lang="en-IN" sz="2400" b="1" dirty="0">
                <a:solidFill>
                  <a:schemeClr val="bg1"/>
                </a:solidFill>
              </a:rPr>
              <a:t>given table are correct</a:t>
            </a:r>
          </a:p>
          <a:p>
            <a:pPr marL="285750" indent="-285750">
              <a:buFont typeface="Arial" panose="020B0604020202020204" pitchFamily="34" charset="0"/>
              <a:buChar char="•"/>
            </a:pPr>
            <a:r>
              <a:rPr lang="en-IN" sz="2400" b="1" dirty="0">
                <a:solidFill>
                  <a:schemeClr val="bg1"/>
                </a:solidFill>
              </a:rPr>
              <a:t>Get me ER diagram from following data of tables</a:t>
            </a:r>
          </a:p>
          <a:p>
            <a:endParaRPr lang="en-US" b="1" dirty="0">
              <a:solidFill>
                <a:schemeClr val="bg1"/>
              </a:solidFill>
            </a:endParaRPr>
          </a:p>
        </p:txBody>
      </p:sp>
    </p:spTree>
    <p:extLst>
      <p:ext uri="{BB962C8B-B14F-4D97-AF65-F5344CB8AC3E}">
        <p14:creationId xmlns:p14="http://schemas.microsoft.com/office/powerpoint/2010/main" val="126591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0B8C-67B1-6BC1-1013-DC7A21A00C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3760096-7515-0925-676C-0DF48329F320}"/>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TextBox 1">
            <a:extLst>
              <a:ext uri="{FF2B5EF4-FFF2-40B4-BE49-F238E27FC236}">
                <a16:creationId xmlns:a16="http://schemas.microsoft.com/office/drawing/2014/main" id="{F8F732B5-3DE5-2305-CEF4-9DFD6A9EC160}"/>
              </a:ext>
            </a:extLst>
          </p:cNvPr>
          <p:cNvSpPr txBox="1"/>
          <p:nvPr/>
        </p:nvSpPr>
        <p:spPr>
          <a:xfrm>
            <a:off x="555585" y="335666"/>
            <a:ext cx="11019099" cy="1692771"/>
          </a:xfrm>
          <a:prstGeom prst="rect">
            <a:avLst/>
          </a:prstGeom>
          <a:noFill/>
          <a:ln>
            <a:solidFill>
              <a:schemeClr val="bg1"/>
            </a:solidFill>
          </a:ln>
        </p:spPr>
        <p:txBody>
          <a:bodyPr wrap="square" rtlCol="0">
            <a:spAutoFit/>
          </a:bodyPr>
          <a:lstStyle/>
          <a:p>
            <a:pPr algn="ctr"/>
            <a:r>
              <a:rPr lang="en-US" sz="3200" b="1" dirty="0">
                <a:solidFill>
                  <a:schemeClr val="bg1"/>
                </a:solidFill>
              </a:rPr>
              <a:t>PROJECT BY:</a:t>
            </a:r>
          </a:p>
          <a:p>
            <a:pPr algn="ctr"/>
            <a:r>
              <a:rPr lang="en-US" sz="2400" b="1" dirty="0">
                <a:solidFill>
                  <a:schemeClr val="bg1"/>
                </a:solidFill>
              </a:rPr>
              <a:t>PRIYANKA PATEL</a:t>
            </a:r>
            <a:br>
              <a:rPr lang="en-US" sz="2400" b="1" dirty="0">
                <a:solidFill>
                  <a:schemeClr val="bg1"/>
                </a:solidFill>
              </a:rPr>
            </a:br>
            <a:r>
              <a:rPr lang="en-US" sz="2400" b="1" dirty="0">
                <a:solidFill>
                  <a:schemeClr val="bg1"/>
                </a:solidFill>
              </a:rPr>
              <a:t>BTECH CSE (SEM 3)</a:t>
            </a:r>
          </a:p>
          <a:p>
            <a:pPr algn="ctr"/>
            <a:r>
              <a:rPr lang="en-US" sz="2400" b="1" dirty="0">
                <a:solidFill>
                  <a:schemeClr val="bg1"/>
                </a:solidFill>
              </a:rPr>
              <a:t>202307020081</a:t>
            </a:r>
            <a:endParaRPr lang="en-IN" sz="2400" b="1" dirty="0">
              <a:solidFill>
                <a:schemeClr val="bg1"/>
              </a:solidFill>
            </a:endParaRPr>
          </a:p>
        </p:txBody>
      </p:sp>
      <p:sp>
        <p:nvSpPr>
          <p:cNvPr id="5" name="TextBox 4">
            <a:extLst>
              <a:ext uri="{FF2B5EF4-FFF2-40B4-BE49-F238E27FC236}">
                <a16:creationId xmlns:a16="http://schemas.microsoft.com/office/drawing/2014/main" id="{62F38612-469C-5048-E43E-1442F6BA5872}"/>
              </a:ext>
            </a:extLst>
          </p:cNvPr>
          <p:cNvSpPr txBox="1"/>
          <p:nvPr/>
        </p:nvSpPr>
        <p:spPr>
          <a:xfrm>
            <a:off x="1394749" y="2623296"/>
            <a:ext cx="9402501" cy="3323987"/>
          </a:xfrm>
          <a:prstGeom prst="rect">
            <a:avLst/>
          </a:prstGeom>
          <a:noFill/>
          <a:ln>
            <a:solidFill>
              <a:schemeClr val="bg1"/>
            </a:solidFill>
          </a:ln>
          <a:effectLst>
            <a:outerShdw blurRad="50800" dist="38100" dir="10800000" algn="r" rotWithShape="0">
              <a:prstClr val="black">
                <a:alpha val="40000"/>
              </a:prstClr>
            </a:outerShdw>
          </a:effectLst>
        </p:spPr>
        <p:txBody>
          <a:bodyPr wrap="square" rtlCol="0">
            <a:spAutoFit/>
          </a:bodyPr>
          <a:lstStyle/>
          <a:p>
            <a:pPr algn="ctr"/>
            <a:r>
              <a:rPr lang="en-US" sz="10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tellar" panose="020A0402060406010301" pitchFamily="18" charset="0"/>
              </a:rPr>
              <a:t>THANK YOU</a:t>
            </a:r>
            <a:endParaRPr lang="en-IN" sz="10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tellar" panose="020A0402060406010301" pitchFamily="18" charset="0"/>
            </a:endParaRPr>
          </a:p>
        </p:txBody>
      </p:sp>
      <p:pic>
        <p:nvPicPr>
          <p:cNvPr id="7" name="Picture 6">
            <a:extLst>
              <a:ext uri="{FF2B5EF4-FFF2-40B4-BE49-F238E27FC236}">
                <a16:creationId xmlns:a16="http://schemas.microsoft.com/office/drawing/2014/main" id="{C68971B2-60A4-9388-98D3-117CC652A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710" y="3321719"/>
            <a:ext cx="5185555" cy="3536281"/>
          </a:xfrm>
          <a:prstGeom prst="rect">
            <a:avLst/>
          </a:prstGeom>
        </p:spPr>
      </p:pic>
      <p:pic>
        <p:nvPicPr>
          <p:cNvPr id="9" name="Picture 8">
            <a:extLst>
              <a:ext uri="{FF2B5EF4-FFF2-40B4-BE49-F238E27FC236}">
                <a16:creationId xmlns:a16="http://schemas.microsoft.com/office/drawing/2014/main" id="{1E7DBE86-B36D-E96F-996F-626F3C5F5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4048" y="2932632"/>
            <a:ext cx="2572517" cy="4572009"/>
          </a:xfrm>
          <a:prstGeom prst="rect">
            <a:avLst/>
          </a:prstGeom>
        </p:spPr>
      </p:pic>
    </p:spTree>
    <p:extLst>
      <p:ext uri="{BB962C8B-B14F-4D97-AF65-F5344CB8AC3E}">
        <p14:creationId xmlns:p14="http://schemas.microsoft.com/office/powerpoint/2010/main" val="349843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81231-3CF6-0F2D-A08A-17F4123488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0EA7A4-ABB6-2BE7-A82E-BAC2301462C5}"/>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croll: Horizontal 2">
            <a:extLst>
              <a:ext uri="{FF2B5EF4-FFF2-40B4-BE49-F238E27FC236}">
                <a16:creationId xmlns:a16="http://schemas.microsoft.com/office/drawing/2014/main" id="{1F8DA166-C8DA-10E4-8BE7-B8DBFF38EC36}"/>
              </a:ext>
            </a:extLst>
          </p:cNvPr>
          <p:cNvSpPr/>
          <p:nvPr/>
        </p:nvSpPr>
        <p:spPr>
          <a:xfrm>
            <a:off x="4213185" y="3033244"/>
            <a:ext cx="7674015" cy="3090441"/>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A421ED76-E383-7C1B-C29C-C5BDFA9291C1}"/>
              </a:ext>
            </a:extLst>
          </p:cNvPr>
          <p:cNvGraphicFramePr>
            <a:graphicFrameLocks noGrp="1"/>
          </p:cNvGraphicFramePr>
          <p:nvPr>
            <p:extLst>
              <p:ext uri="{D42A27DB-BD31-4B8C-83A1-F6EECF244321}">
                <p14:modId xmlns:p14="http://schemas.microsoft.com/office/powerpoint/2010/main" val="3634993810"/>
              </p:ext>
            </p:extLst>
          </p:nvPr>
        </p:nvGraphicFramePr>
        <p:xfrm>
          <a:off x="-8457" y="281018"/>
          <a:ext cx="12183543" cy="2416761"/>
        </p:xfrm>
        <a:graphic>
          <a:graphicData uri="http://schemas.openxmlformats.org/drawingml/2006/table">
            <a:tbl>
              <a:tblPr firstRow="1" bandRow="1">
                <a:tableStyleId>{5C22544A-7EE6-4342-B048-85BDC9FD1C3A}</a:tableStyleId>
              </a:tblPr>
              <a:tblGrid>
                <a:gridCol w="416319">
                  <a:extLst>
                    <a:ext uri="{9D8B030D-6E8A-4147-A177-3AD203B41FA5}">
                      <a16:colId xmlns:a16="http://schemas.microsoft.com/office/drawing/2014/main" val="174886181"/>
                    </a:ext>
                  </a:extLst>
                </a:gridCol>
                <a:gridCol w="406487">
                  <a:extLst>
                    <a:ext uri="{9D8B030D-6E8A-4147-A177-3AD203B41FA5}">
                      <a16:colId xmlns:a16="http://schemas.microsoft.com/office/drawing/2014/main" val="1865834647"/>
                    </a:ext>
                  </a:extLst>
                </a:gridCol>
                <a:gridCol w="624602">
                  <a:extLst>
                    <a:ext uri="{9D8B030D-6E8A-4147-A177-3AD203B41FA5}">
                      <a16:colId xmlns:a16="http://schemas.microsoft.com/office/drawing/2014/main" val="466343098"/>
                    </a:ext>
                  </a:extLst>
                </a:gridCol>
                <a:gridCol w="599816">
                  <a:extLst>
                    <a:ext uri="{9D8B030D-6E8A-4147-A177-3AD203B41FA5}">
                      <a16:colId xmlns:a16="http://schemas.microsoft.com/office/drawing/2014/main" val="2005820830"/>
                    </a:ext>
                  </a:extLst>
                </a:gridCol>
                <a:gridCol w="676653">
                  <a:extLst>
                    <a:ext uri="{9D8B030D-6E8A-4147-A177-3AD203B41FA5}">
                      <a16:colId xmlns:a16="http://schemas.microsoft.com/office/drawing/2014/main" val="3218580504"/>
                    </a:ext>
                  </a:extLst>
                </a:gridCol>
                <a:gridCol w="736138">
                  <a:extLst>
                    <a:ext uri="{9D8B030D-6E8A-4147-A177-3AD203B41FA5}">
                      <a16:colId xmlns:a16="http://schemas.microsoft.com/office/drawing/2014/main" val="2236327089"/>
                    </a:ext>
                  </a:extLst>
                </a:gridCol>
                <a:gridCol w="394094">
                  <a:extLst>
                    <a:ext uri="{9D8B030D-6E8A-4147-A177-3AD203B41FA5}">
                      <a16:colId xmlns:a16="http://schemas.microsoft.com/office/drawing/2014/main" val="3898331191"/>
                    </a:ext>
                  </a:extLst>
                </a:gridCol>
                <a:gridCol w="611714">
                  <a:extLst>
                    <a:ext uri="{9D8B030D-6E8A-4147-A177-3AD203B41FA5}">
                      <a16:colId xmlns:a16="http://schemas.microsoft.com/office/drawing/2014/main" val="3121282589"/>
                    </a:ext>
                  </a:extLst>
                </a:gridCol>
                <a:gridCol w="615183">
                  <a:extLst>
                    <a:ext uri="{9D8B030D-6E8A-4147-A177-3AD203B41FA5}">
                      <a16:colId xmlns:a16="http://schemas.microsoft.com/office/drawing/2014/main" val="3004880885"/>
                    </a:ext>
                  </a:extLst>
                </a:gridCol>
                <a:gridCol w="541817">
                  <a:extLst>
                    <a:ext uri="{9D8B030D-6E8A-4147-A177-3AD203B41FA5}">
                      <a16:colId xmlns:a16="http://schemas.microsoft.com/office/drawing/2014/main" val="2230444965"/>
                    </a:ext>
                  </a:extLst>
                </a:gridCol>
                <a:gridCol w="737130">
                  <a:extLst>
                    <a:ext uri="{9D8B030D-6E8A-4147-A177-3AD203B41FA5}">
                      <a16:colId xmlns:a16="http://schemas.microsoft.com/office/drawing/2014/main" val="1650886702"/>
                    </a:ext>
                  </a:extLst>
                </a:gridCol>
                <a:gridCol w="394094">
                  <a:extLst>
                    <a:ext uri="{9D8B030D-6E8A-4147-A177-3AD203B41FA5}">
                      <a16:colId xmlns:a16="http://schemas.microsoft.com/office/drawing/2014/main" val="2515747"/>
                    </a:ext>
                  </a:extLst>
                </a:gridCol>
                <a:gridCol w="542809">
                  <a:extLst>
                    <a:ext uri="{9D8B030D-6E8A-4147-A177-3AD203B41FA5}">
                      <a16:colId xmlns:a16="http://schemas.microsoft.com/office/drawing/2014/main" val="4134027151"/>
                    </a:ext>
                  </a:extLst>
                </a:gridCol>
                <a:gridCol w="684088">
                  <a:extLst>
                    <a:ext uri="{9D8B030D-6E8A-4147-A177-3AD203B41FA5}">
                      <a16:colId xmlns:a16="http://schemas.microsoft.com/office/drawing/2014/main" val="3309512275"/>
                    </a:ext>
                  </a:extLst>
                </a:gridCol>
                <a:gridCol w="394094">
                  <a:extLst>
                    <a:ext uri="{9D8B030D-6E8A-4147-A177-3AD203B41FA5}">
                      <a16:colId xmlns:a16="http://schemas.microsoft.com/office/drawing/2014/main" val="1838447586"/>
                    </a:ext>
                  </a:extLst>
                </a:gridCol>
                <a:gridCol w="587423">
                  <a:extLst>
                    <a:ext uri="{9D8B030D-6E8A-4147-A177-3AD203B41FA5}">
                      <a16:colId xmlns:a16="http://schemas.microsoft.com/office/drawing/2014/main" val="799210533"/>
                    </a:ext>
                  </a:extLst>
                </a:gridCol>
                <a:gridCol w="624602">
                  <a:extLst>
                    <a:ext uri="{9D8B030D-6E8A-4147-A177-3AD203B41FA5}">
                      <a16:colId xmlns:a16="http://schemas.microsoft.com/office/drawing/2014/main" val="3207248444"/>
                    </a:ext>
                  </a:extLst>
                </a:gridCol>
                <a:gridCol w="648317">
                  <a:extLst>
                    <a:ext uri="{9D8B030D-6E8A-4147-A177-3AD203B41FA5}">
                      <a16:colId xmlns:a16="http://schemas.microsoft.com/office/drawing/2014/main" val="716495585"/>
                    </a:ext>
                  </a:extLst>
                </a:gridCol>
                <a:gridCol w="580104">
                  <a:extLst>
                    <a:ext uri="{9D8B030D-6E8A-4147-A177-3AD203B41FA5}">
                      <a16:colId xmlns:a16="http://schemas.microsoft.com/office/drawing/2014/main" val="1311074919"/>
                    </a:ext>
                  </a:extLst>
                </a:gridCol>
                <a:gridCol w="845574">
                  <a:extLst>
                    <a:ext uri="{9D8B030D-6E8A-4147-A177-3AD203B41FA5}">
                      <a16:colId xmlns:a16="http://schemas.microsoft.com/office/drawing/2014/main" val="1932679849"/>
                    </a:ext>
                  </a:extLst>
                </a:gridCol>
                <a:gridCol w="522485">
                  <a:extLst>
                    <a:ext uri="{9D8B030D-6E8A-4147-A177-3AD203B41FA5}">
                      <a16:colId xmlns:a16="http://schemas.microsoft.com/office/drawing/2014/main" val="265586630"/>
                    </a:ext>
                  </a:extLst>
                </a:gridCol>
              </a:tblGrid>
              <a:tr h="787259">
                <a:tc>
                  <a:txBody>
                    <a:bodyPr/>
                    <a:lstStyle/>
                    <a:p>
                      <a:r>
                        <a:rPr lang="en-IN" sz="1200" b="1" dirty="0"/>
                        <a:t>Sr.</a:t>
                      </a:r>
                    </a:p>
                    <a:p>
                      <a:r>
                        <a:rPr lang="en-IN" sz="1200" b="1" dirty="0"/>
                        <a:t>No</a:t>
                      </a:r>
                    </a:p>
                  </a:txBody>
                  <a:tcPr/>
                </a:tc>
                <a:tc>
                  <a:txBody>
                    <a:bodyPr/>
                    <a:lstStyle/>
                    <a:p>
                      <a:r>
                        <a:rPr lang="en-IN" sz="1200" b="1" dirty="0"/>
                        <a:t>Cid</a:t>
                      </a:r>
                    </a:p>
                  </a:txBody>
                  <a:tcPr/>
                </a:tc>
                <a:tc>
                  <a:txBody>
                    <a:bodyPr/>
                    <a:lstStyle/>
                    <a:p>
                      <a:r>
                        <a:rPr lang="en-IN" sz="1200" b="1" dirty="0" err="1"/>
                        <a:t>Cname</a:t>
                      </a:r>
                      <a:endParaRPr lang="en-IN" sz="1200" b="1" dirty="0"/>
                    </a:p>
                  </a:txBody>
                  <a:tcPr/>
                </a:tc>
                <a:tc>
                  <a:txBody>
                    <a:bodyPr/>
                    <a:lstStyle/>
                    <a:p>
                      <a:r>
                        <a:rPr lang="en-IN" sz="1200" b="1" dirty="0" err="1"/>
                        <a:t>Cemail</a:t>
                      </a:r>
                      <a:endParaRPr lang="en-IN" sz="1200" b="1" dirty="0"/>
                    </a:p>
                  </a:txBody>
                  <a:tcPr/>
                </a:tc>
                <a:tc>
                  <a:txBody>
                    <a:bodyPr/>
                    <a:lstStyle/>
                    <a:p>
                      <a:r>
                        <a:rPr lang="en-IN" sz="1200" b="1" dirty="0" err="1"/>
                        <a:t>Cphone</a:t>
                      </a:r>
                      <a:endParaRPr lang="en-IN" sz="1200" b="1" dirty="0"/>
                    </a:p>
                  </a:txBody>
                  <a:tcPr/>
                </a:tc>
                <a:tc>
                  <a:txBody>
                    <a:bodyPr/>
                    <a:lstStyle/>
                    <a:p>
                      <a:r>
                        <a:rPr lang="en-IN" sz="1100" b="1" dirty="0" err="1"/>
                        <a:t>Caddress</a:t>
                      </a:r>
                      <a:endParaRPr lang="en-IN" sz="1100" b="1" dirty="0"/>
                    </a:p>
                  </a:txBody>
                  <a:tcPr/>
                </a:tc>
                <a:tc>
                  <a:txBody>
                    <a:bodyPr/>
                    <a:lstStyle/>
                    <a:p>
                      <a:r>
                        <a:rPr lang="en-IN" sz="1200" b="1" dirty="0"/>
                        <a:t>Rid</a:t>
                      </a:r>
                    </a:p>
                  </a:txBody>
                  <a:tcPr/>
                </a:tc>
                <a:tc>
                  <a:txBody>
                    <a:bodyPr/>
                    <a:lstStyle/>
                    <a:p>
                      <a:r>
                        <a:rPr lang="en-IN" sz="1200" b="1" dirty="0" err="1"/>
                        <a:t>Rname</a:t>
                      </a:r>
                      <a:endParaRPr lang="en-IN" sz="1200" b="1" dirty="0"/>
                    </a:p>
                  </a:txBody>
                  <a:tcPr/>
                </a:tc>
                <a:tc>
                  <a:txBody>
                    <a:bodyPr/>
                    <a:lstStyle/>
                    <a:p>
                      <a:r>
                        <a:rPr lang="en-IN" sz="1100" b="1" dirty="0"/>
                        <a:t>cuisine</a:t>
                      </a:r>
                    </a:p>
                  </a:txBody>
                  <a:tcPr/>
                </a:tc>
                <a:tc>
                  <a:txBody>
                    <a:bodyPr/>
                    <a:lstStyle/>
                    <a:p>
                      <a:r>
                        <a:rPr lang="en-IN" sz="1100" b="1" dirty="0"/>
                        <a:t>rating</a:t>
                      </a:r>
                    </a:p>
                  </a:txBody>
                  <a:tcPr/>
                </a:tc>
                <a:tc>
                  <a:txBody>
                    <a:bodyPr/>
                    <a:lstStyle/>
                    <a:p>
                      <a:r>
                        <a:rPr lang="en-IN" sz="1000" b="1" dirty="0" err="1"/>
                        <a:t>Radddress</a:t>
                      </a:r>
                      <a:endParaRPr lang="en-IN" sz="1000" b="1" dirty="0"/>
                    </a:p>
                  </a:txBody>
                  <a:tcPr/>
                </a:tc>
                <a:tc>
                  <a:txBody>
                    <a:bodyPr/>
                    <a:lstStyle/>
                    <a:p>
                      <a:r>
                        <a:rPr lang="en-IN" sz="1050" b="1" dirty="0" err="1"/>
                        <a:t>oid</a:t>
                      </a:r>
                      <a:endParaRPr lang="en-IN" sz="1050" b="1" dirty="0"/>
                    </a:p>
                  </a:txBody>
                  <a:tcPr/>
                </a:tc>
                <a:tc>
                  <a:txBody>
                    <a:bodyPr/>
                    <a:lstStyle/>
                    <a:p>
                      <a:r>
                        <a:rPr lang="en-IN" sz="1100" b="1" dirty="0" err="1"/>
                        <a:t>odate</a:t>
                      </a:r>
                      <a:endParaRPr lang="en-IN" sz="1100" b="1" dirty="0"/>
                    </a:p>
                  </a:txBody>
                  <a:tcPr/>
                </a:tc>
                <a:tc>
                  <a:txBody>
                    <a:bodyPr/>
                    <a:lstStyle/>
                    <a:p>
                      <a:r>
                        <a:rPr lang="en-IN" sz="1200" b="1" dirty="0"/>
                        <a:t>Total_</a:t>
                      </a:r>
                    </a:p>
                    <a:p>
                      <a:r>
                        <a:rPr lang="en-IN" sz="1200" b="1" dirty="0"/>
                        <a:t>amount</a:t>
                      </a:r>
                    </a:p>
                  </a:txBody>
                  <a:tcPr/>
                </a:tc>
                <a:tc>
                  <a:txBody>
                    <a:bodyPr/>
                    <a:lstStyle/>
                    <a:p>
                      <a:r>
                        <a:rPr lang="en-IN" sz="1200" b="1" dirty="0"/>
                        <a:t>did</a:t>
                      </a:r>
                    </a:p>
                  </a:txBody>
                  <a:tcPr/>
                </a:tc>
                <a:tc>
                  <a:txBody>
                    <a:bodyPr/>
                    <a:lstStyle/>
                    <a:p>
                      <a:r>
                        <a:rPr lang="en-IN" sz="1100" b="1" dirty="0" err="1"/>
                        <a:t>dname</a:t>
                      </a:r>
                      <a:endParaRPr lang="en-IN" sz="1100" b="1" dirty="0"/>
                    </a:p>
                  </a:txBody>
                  <a:tcPr/>
                </a:tc>
                <a:tc>
                  <a:txBody>
                    <a:bodyPr/>
                    <a:lstStyle/>
                    <a:p>
                      <a:r>
                        <a:rPr lang="en-IN" sz="1000" b="1" dirty="0" err="1"/>
                        <a:t>Dphone</a:t>
                      </a:r>
                      <a:endParaRPr lang="en-IN" sz="1000" b="1" dirty="0"/>
                    </a:p>
                  </a:txBody>
                  <a:tcPr/>
                </a:tc>
                <a:tc>
                  <a:txBody>
                    <a:bodyPr/>
                    <a:lstStyle/>
                    <a:p>
                      <a:r>
                        <a:rPr lang="en-IN" sz="1100" b="1" dirty="0" err="1"/>
                        <a:t>Vehicle_type</a:t>
                      </a:r>
                      <a:endParaRPr lang="en-IN" sz="1100" b="1" dirty="0"/>
                    </a:p>
                  </a:txBody>
                  <a:tcPr/>
                </a:tc>
                <a:tc>
                  <a:txBody>
                    <a:bodyPr/>
                    <a:lstStyle/>
                    <a:p>
                      <a:r>
                        <a:rPr lang="en-IN" sz="970" b="1" dirty="0" err="1"/>
                        <a:t>Item_id</a:t>
                      </a:r>
                      <a:endParaRPr lang="en-IN" sz="970" b="1" dirty="0"/>
                    </a:p>
                  </a:txBody>
                  <a:tcPr/>
                </a:tc>
                <a:tc>
                  <a:txBody>
                    <a:bodyPr/>
                    <a:lstStyle/>
                    <a:p>
                      <a:r>
                        <a:rPr lang="en-IN" sz="1100" b="1" dirty="0"/>
                        <a:t>description</a:t>
                      </a:r>
                    </a:p>
                  </a:txBody>
                  <a:tcPr/>
                </a:tc>
                <a:tc>
                  <a:txBody>
                    <a:bodyPr/>
                    <a:lstStyle/>
                    <a:p>
                      <a:r>
                        <a:rPr lang="en-IN" sz="1000" b="1" dirty="0"/>
                        <a:t>price</a:t>
                      </a:r>
                    </a:p>
                  </a:txBody>
                  <a:tcPr/>
                </a:tc>
                <a:extLst>
                  <a:ext uri="{0D108BD9-81ED-4DB2-BD59-A6C34878D82A}">
                    <a16:rowId xmlns:a16="http://schemas.microsoft.com/office/drawing/2014/main" val="4047109562"/>
                  </a:ext>
                </a:extLst>
              </a:tr>
              <a:tr h="814751">
                <a:tc>
                  <a:txBody>
                    <a:bodyPr/>
                    <a:lstStyle/>
                    <a:p>
                      <a:r>
                        <a:rPr lang="en-IN" sz="1200" b="1" dirty="0"/>
                        <a:t>1</a:t>
                      </a:r>
                    </a:p>
                  </a:txBody>
                  <a:tcPr/>
                </a:tc>
                <a:tc>
                  <a:txBody>
                    <a:bodyPr/>
                    <a:lstStyle/>
                    <a:p>
                      <a:r>
                        <a:rPr lang="en-IN" sz="1200" b="1" dirty="0"/>
                        <a:t>101</a:t>
                      </a:r>
                    </a:p>
                  </a:txBody>
                  <a:tcPr/>
                </a:tc>
                <a:tc>
                  <a:txBody>
                    <a:bodyPr/>
                    <a:lstStyle/>
                    <a:p>
                      <a:r>
                        <a:rPr lang="en-IN" sz="1200" b="1" dirty="0"/>
                        <a:t>Ina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hlinkClick r:id="rId2"/>
                        </a:rPr>
                        <a:t>ina@x.com</a:t>
                      </a:r>
                      <a:endParaRPr lang="en-IN" sz="1200" b="1" dirty="0"/>
                    </a:p>
                    <a:p>
                      <a:endParaRPr lang="en-IN"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4563218901</a:t>
                      </a:r>
                    </a:p>
                    <a:p>
                      <a:endParaRPr lang="en-IN"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SDC.st</a:t>
                      </a:r>
                    </a:p>
                    <a:p>
                      <a:endParaRPr lang="en-IN" sz="1200" b="1" dirty="0"/>
                    </a:p>
                  </a:txBody>
                  <a:tcPr/>
                </a:tc>
                <a:tc>
                  <a:txBody>
                    <a:bodyPr/>
                    <a:lstStyle/>
                    <a:p>
                      <a:r>
                        <a:rPr lang="en-IN" sz="1200" b="1" dirty="0"/>
                        <a:t>1</a:t>
                      </a:r>
                    </a:p>
                  </a:txBody>
                  <a:tcPr/>
                </a:tc>
                <a:tc>
                  <a:txBody>
                    <a:bodyPr/>
                    <a:lstStyle/>
                    <a:p>
                      <a:r>
                        <a:rPr lang="en-IN" sz="1200" b="1" dirty="0"/>
                        <a:t>XYZ</a:t>
                      </a:r>
                    </a:p>
                  </a:txBody>
                  <a:tcPr/>
                </a:tc>
                <a:tc>
                  <a:txBody>
                    <a:bodyPr/>
                    <a:lstStyle/>
                    <a:p>
                      <a:r>
                        <a:rPr lang="en-IN" sz="1200" b="1" dirty="0"/>
                        <a:t>IND</a:t>
                      </a:r>
                    </a:p>
                  </a:txBody>
                  <a:tcPr/>
                </a:tc>
                <a:tc>
                  <a:txBody>
                    <a:bodyPr/>
                    <a:lstStyle/>
                    <a:p>
                      <a:r>
                        <a:rPr lang="en-IN" sz="1200" b="1"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XYZ.st</a:t>
                      </a:r>
                    </a:p>
                    <a:p>
                      <a:endParaRPr lang="en-IN" sz="1200" b="1" dirty="0"/>
                    </a:p>
                  </a:txBody>
                  <a:tcPr/>
                </a:tc>
                <a:tc>
                  <a:txBody>
                    <a:bodyPr/>
                    <a:lstStyle/>
                    <a:p>
                      <a:r>
                        <a:rPr lang="en-IN" sz="1200" b="1" dirty="0"/>
                        <a:t>201</a:t>
                      </a:r>
                    </a:p>
                  </a:txBody>
                  <a:tcPr/>
                </a:tc>
                <a:tc>
                  <a:txBody>
                    <a:bodyPr/>
                    <a:lstStyle/>
                    <a:p>
                      <a:r>
                        <a:rPr lang="en-IN" sz="1200" b="1" dirty="0"/>
                        <a:t>2024-09-13</a:t>
                      </a:r>
                    </a:p>
                  </a:txBody>
                  <a:tcPr/>
                </a:tc>
                <a:tc>
                  <a:txBody>
                    <a:bodyPr/>
                    <a:lstStyle/>
                    <a:p>
                      <a:r>
                        <a:rPr lang="en-IN" sz="1200" b="1" dirty="0"/>
                        <a:t>100</a:t>
                      </a:r>
                    </a:p>
                  </a:txBody>
                  <a:tcPr/>
                </a:tc>
                <a:tc>
                  <a:txBody>
                    <a:bodyPr/>
                    <a:lstStyle/>
                    <a:p>
                      <a:r>
                        <a:rPr lang="en-IN" sz="1200" b="1" dirty="0"/>
                        <a:t>301</a:t>
                      </a:r>
                    </a:p>
                  </a:txBody>
                  <a:tcPr/>
                </a:tc>
                <a:tc>
                  <a:txBody>
                    <a:bodyPr/>
                    <a:lstStyle/>
                    <a:p>
                      <a:r>
                        <a:rPr lang="en-IN" sz="1200" b="1" dirty="0"/>
                        <a:t>John</a:t>
                      </a:r>
                    </a:p>
                  </a:txBody>
                  <a:tcPr/>
                </a:tc>
                <a:tc>
                  <a:txBody>
                    <a:bodyPr/>
                    <a:lstStyle/>
                    <a:p>
                      <a:r>
                        <a:rPr lang="en-IN" sz="1200" b="1" dirty="0"/>
                        <a:t>9423456781</a:t>
                      </a:r>
                    </a:p>
                  </a:txBody>
                  <a:tcPr/>
                </a:tc>
                <a:tc>
                  <a:txBody>
                    <a:bodyPr/>
                    <a:lstStyle/>
                    <a:p>
                      <a:r>
                        <a:rPr lang="en-IN" sz="1200" b="1" dirty="0"/>
                        <a:t>Bike</a:t>
                      </a:r>
                    </a:p>
                  </a:txBody>
                  <a:tcPr/>
                </a:tc>
                <a:tc>
                  <a:txBody>
                    <a:bodyPr/>
                    <a:lstStyle/>
                    <a:p>
                      <a:r>
                        <a:rPr lang="en-IN" sz="1200" b="1" dirty="0"/>
                        <a:t>1</a:t>
                      </a:r>
                    </a:p>
                  </a:txBody>
                  <a:tcPr/>
                </a:tc>
                <a:tc>
                  <a:txBody>
                    <a:bodyPr/>
                    <a:lstStyle/>
                    <a:p>
                      <a:r>
                        <a:rPr lang="en-IN" sz="1200" b="1" dirty="0"/>
                        <a:t>Burger</a:t>
                      </a:r>
                    </a:p>
                  </a:txBody>
                  <a:tcPr/>
                </a:tc>
                <a:tc>
                  <a:txBody>
                    <a:bodyPr/>
                    <a:lstStyle/>
                    <a:p>
                      <a:r>
                        <a:rPr lang="en-IN" sz="1200" b="1" dirty="0"/>
                        <a:t>100</a:t>
                      </a:r>
                    </a:p>
                  </a:txBody>
                  <a:tcPr/>
                </a:tc>
                <a:extLst>
                  <a:ext uri="{0D108BD9-81ED-4DB2-BD59-A6C34878D82A}">
                    <a16:rowId xmlns:a16="http://schemas.microsoft.com/office/drawing/2014/main" val="2950897417"/>
                  </a:ext>
                </a:extLst>
              </a:tr>
              <a:tr h="814751">
                <a:tc>
                  <a:txBody>
                    <a:bodyPr/>
                    <a:lstStyle/>
                    <a:p>
                      <a:r>
                        <a:rPr lang="en-IN" sz="1200" b="1" dirty="0"/>
                        <a:t>2</a:t>
                      </a:r>
                    </a:p>
                  </a:txBody>
                  <a:tcPr/>
                </a:tc>
                <a:tc>
                  <a:txBody>
                    <a:bodyPr/>
                    <a:lstStyle/>
                    <a:p>
                      <a:r>
                        <a:rPr lang="en-IN" sz="1200" b="1" dirty="0"/>
                        <a:t>101</a:t>
                      </a:r>
                    </a:p>
                  </a:txBody>
                  <a:tcPr/>
                </a:tc>
                <a:tc>
                  <a:txBody>
                    <a:bodyPr/>
                    <a:lstStyle/>
                    <a:p>
                      <a:r>
                        <a:rPr lang="en-IN" sz="1200" b="1" dirty="0"/>
                        <a:t>Ina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hlinkClick r:id="rId2"/>
                        </a:rPr>
                        <a:t>ina@x.com</a:t>
                      </a:r>
                      <a:endParaRPr lang="en-IN" sz="1200" b="1" dirty="0"/>
                    </a:p>
                    <a:p>
                      <a:endParaRPr lang="en-IN"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4563218901</a:t>
                      </a:r>
                    </a:p>
                    <a:p>
                      <a:endParaRPr lang="en-IN"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SDC.st</a:t>
                      </a:r>
                    </a:p>
                    <a:p>
                      <a:endParaRPr lang="en-IN" sz="1200" b="1" dirty="0"/>
                    </a:p>
                  </a:txBody>
                  <a:tcPr/>
                </a:tc>
                <a:tc>
                  <a:txBody>
                    <a:bodyPr/>
                    <a:lstStyle/>
                    <a:p>
                      <a:r>
                        <a:rPr lang="en-IN" sz="1200" b="1" dirty="0"/>
                        <a:t>1</a:t>
                      </a:r>
                    </a:p>
                  </a:txBody>
                  <a:tcPr/>
                </a:tc>
                <a:tc>
                  <a:txBody>
                    <a:bodyPr/>
                    <a:lstStyle/>
                    <a:p>
                      <a:r>
                        <a:rPr lang="en-IN" sz="1200" b="1" dirty="0"/>
                        <a:t>XYZ</a:t>
                      </a:r>
                    </a:p>
                  </a:txBody>
                  <a:tcPr/>
                </a:tc>
                <a:tc>
                  <a:txBody>
                    <a:bodyPr/>
                    <a:lstStyle/>
                    <a:p>
                      <a:r>
                        <a:rPr lang="en-IN" sz="1200" b="1" dirty="0"/>
                        <a:t>IND</a:t>
                      </a:r>
                    </a:p>
                  </a:txBody>
                  <a:tcPr/>
                </a:tc>
                <a:tc>
                  <a:txBody>
                    <a:bodyPr/>
                    <a:lstStyle/>
                    <a:p>
                      <a:r>
                        <a:rPr lang="en-IN" sz="1200" b="1"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XYZ.st</a:t>
                      </a:r>
                    </a:p>
                    <a:p>
                      <a:endParaRPr lang="en-IN" sz="1200" b="1" dirty="0"/>
                    </a:p>
                  </a:txBody>
                  <a:tcPr/>
                </a:tc>
                <a:tc>
                  <a:txBody>
                    <a:bodyPr/>
                    <a:lstStyle/>
                    <a:p>
                      <a:r>
                        <a:rPr lang="en-IN" sz="1200" b="1" dirty="0"/>
                        <a:t>201</a:t>
                      </a:r>
                    </a:p>
                  </a:txBody>
                  <a:tcPr/>
                </a:tc>
                <a:tc>
                  <a:txBody>
                    <a:bodyPr/>
                    <a:lstStyle/>
                    <a:p>
                      <a:r>
                        <a:rPr lang="en-IN" sz="1200" b="1" dirty="0"/>
                        <a:t>2024-09-13</a:t>
                      </a:r>
                    </a:p>
                  </a:txBody>
                  <a:tcPr/>
                </a:tc>
                <a:tc>
                  <a:txBody>
                    <a:bodyPr/>
                    <a:lstStyle/>
                    <a:p>
                      <a:r>
                        <a:rPr lang="en-IN" sz="1200" b="1" dirty="0"/>
                        <a:t>100</a:t>
                      </a:r>
                    </a:p>
                  </a:txBody>
                  <a:tcPr/>
                </a:tc>
                <a:tc>
                  <a:txBody>
                    <a:bodyPr/>
                    <a:lstStyle/>
                    <a:p>
                      <a:r>
                        <a:rPr lang="en-IN" sz="1200" b="1" dirty="0"/>
                        <a:t>301</a:t>
                      </a:r>
                    </a:p>
                  </a:txBody>
                  <a:tcPr/>
                </a:tc>
                <a:tc>
                  <a:txBody>
                    <a:bodyPr/>
                    <a:lstStyle/>
                    <a:p>
                      <a:r>
                        <a:rPr lang="en-IN" sz="1200" b="1"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9423456781</a:t>
                      </a:r>
                    </a:p>
                    <a:p>
                      <a:endParaRPr lang="en-IN" sz="1200" b="1" dirty="0"/>
                    </a:p>
                  </a:txBody>
                  <a:tcPr/>
                </a:tc>
                <a:tc>
                  <a:txBody>
                    <a:bodyPr/>
                    <a:lstStyle/>
                    <a:p>
                      <a:r>
                        <a:rPr lang="en-IN" sz="1200" b="1" dirty="0"/>
                        <a:t>Bike</a:t>
                      </a:r>
                    </a:p>
                  </a:txBody>
                  <a:tcPr/>
                </a:tc>
                <a:tc>
                  <a:txBody>
                    <a:bodyPr/>
                    <a:lstStyle/>
                    <a:p>
                      <a:r>
                        <a:rPr lang="en-IN" sz="1200" b="1" dirty="0"/>
                        <a:t>2</a:t>
                      </a:r>
                    </a:p>
                  </a:txBody>
                  <a:tcPr/>
                </a:tc>
                <a:tc>
                  <a:txBody>
                    <a:bodyPr/>
                    <a:lstStyle/>
                    <a:p>
                      <a:r>
                        <a:rPr lang="en-IN" sz="1200" b="1" dirty="0"/>
                        <a:t>Fries</a:t>
                      </a:r>
                    </a:p>
                  </a:txBody>
                  <a:tcPr/>
                </a:tc>
                <a:tc>
                  <a:txBody>
                    <a:bodyPr/>
                    <a:lstStyle/>
                    <a:p>
                      <a:r>
                        <a:rPr lang="en-IN" sz="1200" b="1" dirty="0"/>
                        <a:t>150</a:t>
                      </a:r>
                    </a:p>
                  </a:txBody>
                  <a:tcPr/>
                </a:tc>
                <a:extLst>
                  <a:ext uri="{0D108BD9-81ED-4DB2-BD59-A6C34878D82A}">
                    <a16:rowId xmlns:a16="http://schemas.microsoft.com/office/drawing/2014/main" val="2245305312"/>
                  </a:ext>
                </a:extLst>
              </a:tr>
            </a:tbl>
          </a:graphicData>
        </a:graphic>
      </p:graphicFrame>
      <p:pic>
        <p:nvPicPr>
          <p:cNvPr id="6" name="Picture 5">
            <a:extLst>
              <a:ext uri="{FF2B5EF4-FFF2-40B4-BE49-F238E27FC236}">
                <a16:creationId xmlns:a16="http://schemas.microsoft.com/office/drawing/2014/main" id="{57EA0AAB-2C3A-E390-3EC7-9CEC91470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89" y="3547641"/>
            <a:ext cx="4854266" cy="3310359"/>
          </a:xfrm>
          <a:prstGeom prst="rect">
            <a:avLst/>
          </a:prstGeom>
        </p:spPr>
      </p:pic>
      <p:sp>
        <p:nvSpPr>
          <p:cNvPr id="7" name="TextBox 6">
            <a:extLst>
              <a:ext uri="{FF2B5EF4-FFF2-40B4-BE49-F238E27FC236}">
                <a16:creationId xmlns:a16="http://schemas.microsoft.com/office/drawing/2014/main" id="{A0A032D4-2C20-566D-4B04-91296620DE4F}"/>
              </a:ext>
            </a:extLst>
          </p:cNvPr>
          <p:cNvSpPr txBox="1"/>
          <p:nvPr/>
        </p:nvSpPr>
        <p:spPr>
          <a:xfrm>
            <a:off x="4861367" y="3796496"/>
            <a:ext cx="6667018" cy="1508105"/>
          </a:xfrm>
          <a:prstGeom prst="rect">
            <a:avLst/>
          </a:prstGeom>
          <a:noFill/>
        </p:spPr>
        <p:txBody>
          <a:bodyPr wrap="square" rtlCol="0">
            <a:spAutoFit/>
          </a:bodyPr>
          <a:lstStyle/>
          <a:p>
            <a:pPr algn="ctr"/>
            <a:r>
              <a:rPr lang="en-IN" sz="2000" b="1" dirty="0">
                <a:solidFill>
                  <a:schemeClr val="accent1"/>
                </a:solidFill>
              </a:rPr>
              <a:t>1NF (FIRST NORMAL FORM)</a:t>
            </a:r>
          </a:p>
          <a:p>
            <a:pPr marL="285750" indent="-285750">
              <a:buFont typeface="Arial" panose="020B0604020202020204" pitchFamily="34" charset="0"/>
              <a:buChar char="•"/>
            </a:pPr>
            <a:r>
              <a:rPr lang="en-IN" b="1" dirty="0">
                <a:solidFill>
                  <a:schemeClr val="accent1"/>
                </a:solidFill>
              </a:rPr>
              <a:t>Remove Repeating groups</a:t>
            </a:r>
          </a:p>
          <a:p>
            <a:pPr marL="285750" indent="-285750">
              <a:buFont typeface="Arial" panose="020B0604020202020204" pitchFamily="34" charset="0"/>
              <a:buChar char="•"/>
            </a:pPr>
            <a:r>
              <a:rPr lang="en-IN" b="1" dirty="0">
                <a:solidFill>
                  <a:schemeClr val="accent1"/>
                </a:solidFill>
              </a:rPr>
              <a:t> Thus we need to remove repeating groups (for Example: multiple items or drivers in one row) and ensure each column contains only one value.</a:t>
            </a:r>
          </a:p>
        </p:txBody>
      </p:sp>
    </p:spTree>
    <p:extLst>
      <p:ext uri="{BB962C8B-B14F-4D97-AF65-F5344CB8AC3E}">
        <p14:creationId xmlns:p14="http://schemas.microsoft.com/office/powerpoint/2010/main" val="584117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4CBC1-9E3C-A0AA-BB87-CFADBF8004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20ECFBD-769F-5188-2400-209D63A43ABF}"/>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AF0D299D-09A9-D881-7C12-E8741E9810CA}"/>
              </a:ext>
            </a:extLst>
          </p:cNvPr>
          <p:cNvSpPr/>
          <p:nvPr/>
        </p:nvSpPr>
        <p:spPr>
          <a:xfrm>
            <a:off x="416688" y="149198"/>
            <a:ext cx="9988952" cy="47568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solidFill>
              </a:rPr>
              <a:t>2 NF (SECOND NORMAL FORM)</a:t>
            </a:r>
          </a:p>
        </p:txBody>
      </p:sp>
      <p:sp>
        <p:nvSpPr>
          <p:cNvPr id="3" name="Rectangle: Rounded Corners 2">
            <a:extLst>
              <a:ext uri="{FF2B5EF4-FFF2-40B4-BE49-F238E27FC236}">
                <a16:creationId xmlns:a16="http://schemas.microsoft.com/office/drawing/2014/main" id="{C02AFC57-87E0-3E38-B223-F8290828CED4}"/>
              </a:ext>
            </a:extLst>
          </p:cNvPr>
          <p:cNvSpPr/>
          <p:nvPr/>
        </p:nvSpPr>
        <p:spPr>
          <a:xfrm>
            <a:off x="115747" y="995423"/>
            <a:ext cx="4120587" cy="57121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5" name="TextBox 4">
            <a:extLst>
              <a:ext uri="{FF2B5EF4-FFF2-40B4-BE49-F238E27FC236}">
                <a16:creationId xmlns:a16="http://schemas.microsoft.com/office/drawing/2014/main" id="{BA42512D-E9AF-BB9C-7BAB-D1DE6D53A95D}"/>
              </a:ext>
            </a:extLst>
          </p:cNvPr>
          <p:cNvSpPr txBox="1"/>
          <p:nvPr/>
        </p:nvSpPr>
        <p:spPr>
          <a:xfrm>
            <a:off x="416688" y="1035320"/>
            <a:ext cx="3437681" cy="5632311"/>
          </a:xfrm>
          <a:prstGeom prst="rect">
            <a:avLst/>
          </a:prstGeom>
          <a:noFill/>
        </p:spPr>
        <p:txBody>
          <a:bodyPr wrap="square" rtlCol="0">
            <a:spAutoFit/>
          </a:bodyPr>
          <a:lstStyle/>
          <a:p>
            <a:pPr algn="ctr"/>
            <a:r>
              <a:rPr lang="en-US" b="1" dirty="0" err="1">
                <a:solidFill>
                  <a:schemeClr val="accent1"/>
                </a:solidFill>
              </a:rPr>
              <a:t>Customer_id</a:t>
            </a:r>
            <a:r>
              <a:rPr lang="en-US" b="1" dirty="0">
                <a:solidFill>
                  <a:schemeClr val="accent1"/>
                </a:solidFill>
              </a:rPr>
              <a:t> </a:t>
            </a:r>
            <a:r>
              <a:rPr lang="en-US" b="1" dirty="0">
                <a:solidFill>
                  <a:schemeClr val="accent1"/>
                </a:solidFill>
                <a:effectLst/>
              </a:rPr>
              <a:t>INT</a:t>
            </a:r>
            <a:r>
              <a:rPr lang="en-US" b="1" dirty="0">
                <a:solidFill>
                  <a:schemeClr val="accent1"/>
                </a:solidFill>
              </a:rPr>
              <a:t> </a:t>
            </a:r>
          </a:p>
          <a:p>
            <a:pPr algn="ctr"/>
            <a:r>
              <a:rPr lang="en-US" b="1" dirty="0" err="1">
                <a:solidFill>
                  <a:schemeClr val="accent1"/>
                </a:solidFill>
              </a:rPr>
              <a:t>Cname</a:t>
            </a:r>
            <a:r>
              <a:rPr lang="en-US" b="1" dirty="0">
                <a:solidFill>
                  <a:schemeClr val="accent1"/>
                </a:solidFill>
              </a:rPr>
              <a:t> </a:t>
            </a:r>
            <a:r>
              <a:rPr lang="en-US" b="1" dirty="0">
                <a:solidFill>
                  <a:schemeClr val="accent1"/>
                </a:solidFill>
                <a:effectLst/>
              </a:rPr>
              <a:t>VARCHAR(50)</a:t>
            </a:r>
            <a:endParaRPr lang="en-US" b="1" dirty="0">
              <a:solidFill>
                <a:schemeClr val="accent1"/>
              </a:solidFill>
            </a:endParaRPr>
          </a:p>
          <a:p>
            <a:pPr algn="ctr"/>
            <a:r>
              <a:rPr lang="en-US" b="1" dirty="0" err="1">
                <a:solidFill>
                  <a:schemeClr val="accent1"/>
                </a:solidFill>
              </a:rPr>
              <a:t>Cemail</a:t>
            </a:r>
            <a:r>
              <a:rPr lang="en-US" b="1" dirty="0">
                <a:solidFill>
                  <a:schemeClr val="accent1"/>
                </a:solidFill>
              </a:rPr>
              <a:t> </a:t>
            </a:r>
            <a:r>
              <a:rPr lang="en-US" b="1" dirty="0">
                <a:solidFill>
                  <a:schemeClr val="accent1"/>
                </a:solidFill>
                <a:effectLst/>
              </a:rPr>
              <a:t>VARCHAR(50)</a:t>
            </a:r>
            <a:endParaRPr lang="en-US" b="1" dirty="0">
              <a:solidFill>
                <a:schemeClr val="accent1"/>
              </a:solidFill>
            </a:endParaRPr>
          </a:p>
          <a:p>
            <a:pPr algn="ctr"/>
            <a:r>
              <a:rPr lang="en-US" b="1" dirty="0" err="1">
                <a:solidFill>
                  <a:schemeClr val="accent1"/>
                </a:solidFill>
              </a:rPr>
              <a:t>Cphone</a:t>
            </a:r>
            <a:r>
              <a:rPr lang="en-US" b="1" dirty="0">
                <a:solidFill>
                  <a:schemeClr val="accent1"/>
                </a:solidFill>
              </a:rPr>
              <a:t> </a:t>
            </a:r>
            <a:r>
              <a:rPr lang="en-US" b="1" dirty="0">
                <a:solidFill>
                  <a:schemeClr val="accent1"/>
                </a:solidFill>
                <a:effectLst/>
              </a:rPr>
              <a:t>VARCHAR(15)</a:t>
            </a:r>
            <a:endParaRPr lang="en-US" b="1" dirty="0">
              <a:solidFill>
                <a:schemeClr val="accent1"/>
              </a:solidFill>
            </a:endParaRPr>
          </a:p>
          <a:p>
            <a:pPr algn="ctr"/>
            <a:r>
              <a:rPr lang="en-US" b="1" dirty="0" err="1">
                <a:solidFill>
                  <a:schemeClr val="accent1"/>
                </a:solidFill>
              </a:rPr>
              <a:t>Caddress</a:t>
            </a:r>
            <a:r>
              <a:rPr lang="en-US" b="1" dirty="0">
                <a:solidFill>
                  <a:schemeClr val="accent1"/>
                </a:solidFill>
              </a:rPr>
              <a:t> </a:t>
            </a:r>
            <a:r>
              <a:rPr lang="en-US" b="1" dirty="0">
                <a:solidFill>
                  <a:schemeClr val="accent1"/>
                </a:solidFill>
                <a:effectLst/>
              </a:rPr>
              <a:t>VARCHAR(100)</a:t>
            </a:r>
          </a:p>
          <a:p>
            <a:pPr algn="ctr"/>
            <a:r>
              <a:rPr lang="en-US" b="1" dirty="0" err="1">
                <a:solidFill>
                  <a:schemeClr val="accent1"/>
                </a:solidFill>
              </a:rPr>
              <a:t>restaurant_id</a:t>
            </a:r>
            <a:r>
              <a:rPr lang="en-US" b="1" dirty="0">
                <a:solidFill>
                  <a:schemeClr val="accent1"/>
                </a:solidFill>
              </a:rPr>
              <a:t> </a:t>
            </a:r>
            <a:r>
              <a:rPr lang="en-US" b="1" dirty="0">
                <a:solidFill>
                  <a:schemeClr val="accent1"/>
                </a:solidFill>
                <a:effectLst/>
              </a:rPr>
              <a:t>INT</a:t>
            </a:r>
            <a:r>
              <a:rPr lang="en-US" b="1" dirty="0">
                <a:solidFill>
                  <a:schemeClr val="accent1"/>
                </a:solidFill>
              </a:rPr>
              <a:t> </a:t>
            </a:r>
          </a:p>
          <a:p>
            <a:pPr algn="ctr"/>
            <a:r>
              <a:rPr lang="en-US" b="1" dirty="0" err="1">
                <a:solidFill>
                  <a:schemeClr val="accent1"/>
                </a:solidFill>
              </a:rPr>
              <a:t>rname</a:t>
            </a:r>
            <a:r>
              <a:rPr lang="en-US" b="1" dirty="0">
                <a:solidFill>
                  <a:schemeClr val="accent1"/>
                </a:solidFill>
              </a:rPr>
              <a:t> </a:t>
            </a:r>
            <a:r>
              <a:rPr lang="en-US" b="1" dirty="0">
                <a:solidFill>
                  <a:schemeClr val="accent1"/>
                </a:solidFill>
                <a:effectLst/>
              </a:rPr>
              <a:t>VARCHAR(50)</a:t>
            </a:r>
            <a:endParaRPr lang="en-US" b="1" dirty="0">
              <a:solidFill>
                <a:schemeClr val="accent1"/>
              </a:solidFill>
            </a:endParaRPr>
          </a:p>
          <a:p>
            <a:pPr algn="ctr"/>
            <a:r>
              <a:rPr lang="en-US" b="1" dirty="0">
                <a:solidFill>
                  <a:schemeClr val="accent1"/>
                </a:solidFill>
              </a:rPr>
              <a:t>cuisine </a:t>
            </a:r>
            <a:r>
              <a:rPr lang="en-US" b="1" dirty="0">
                <a:solidFill>
                  <a:schemeClr val="accent1"/>
                </a:solidFill>
                <a:effectLst/>
              </a:rPr>
              <a:t>VARCHAR(30)</a:t>
            </a:r>
            <a:r>
              <a:rPr lang="en-US" b="1" dirty="0">
                <a:solidFill>
                  <a:schemeClr val="accent1"/>
                </a:solidFill>
              </a:rPr>
              <a:t> </a:t>
            </a:r>
          </a:p>
          <a:p>
            <a:pPr algn="ctr"/>
            <a:r>
              <a:rPr lang="en-US" b="1" dirty="0">
                <a:solidFill>
                  <a:schemeClr val="accent1"/>
                </a:solidFill>
              </a:rPr>
              <a:t>rating </a:t>
            </a:r>
            <a:r>
              <a:rPr lang="en-US" b="1" dirty="0">
                <a:solidFill>
                  <a:schemeClr val="accent1"/>
                </a:solidFill>
                <a:effectLst/>
              </a:rPr>
              <a:t>DECIMAL(3,1)</a:t>
            </a:r>
          </a:p>
          <a:p>
            <a:pPr algn="ctr"/>
            <a:r>
              <a:rPr lang="en-US" b="1" dirty="0" err="1">
                <a:solidFill>
                  <a:schemeClr val="accent1"/>
                </a:solidFill>
              </a:rPr>
              <a:t>Raddress</a:t>
            </a:r>
            <a:r>
              <a:rPr lang="en-US" b="1" dirty="0">
                <a:solidFill>
                  <a:schemeClr val="accent1"/>
                </a:solidFill>
              </a:rPr>
              <a:t> VARCHAR(100)</a:t>
            </a:r>
            <a:endParaRPr lang="en-US" b="1" dirty="0">
              <a:solidFill>
                <a:schemeClr val="accent1"/>
              </a:solidFill>
              <a:effectLst/>
            </a:endParaRPr>
          </a:p>
          <a:p>
            <a:pPr algn="ctr"/>
            <a:r>
              <a:rPr lang="en-US" b="1" dirty="0" err="1">
                <a:solidFill>
                  <a:schemeClr val="accent1"/>
                </a:solidFill>
              </a:rPr>
              <a:t>order_id</a:t>
            </a:r>
            <a:r>
              <a:rPr lang="en-US" b="1" dirty="0">
                <a:solidFill>
                  <a:schemeClr val="accent1"/>
                </a:solidFill>
              </a:rPr>
              <a:t> </a:t>
            </a:r>
            <a:r>
              <a:rPr lang="en-US" b="1" dirty="0">
                <a:solidFill>
                  <a:schemeClr val="accent1"/>
                </a:solidFill>
                <a:effectLst/>
              </a:rPr>
              <a:t>INT</a:t>
            </a:r>
            <a:r>
              <a:rPr lang="en-US" b="1" dirty="0">
                <a:solidFill>
                  <a:schemeClr val="accent1"/>
                </a:solidFill>
              </a:rPr>
              <a:t> </a:t>
            </a:r>
          </a:p>
          <a:p>
            <a:pPr algn="ctr"/>
            <a:r>
              <a:rPr lang="en-US" b="1" dirty="0" err="1">
                <a:solidFill>
                  <a:schemeClr val="accent1"/>
                </a:solidFill>
              </a:rPr>
              <a:t>order_date</a:t>
            </a:r>
            <a:r>
              <a:rPr lang="en-US" b="1" dirty="0">
                <a:solidFill>
                  <a:schemeClr val="accent1"/>
                </a:solidFill>
              </a:rPr>
              <a:t> </a:t>
            </a:r>
            <a:r>
              <a:rPr lang="en-US" b="1" dirty="0">
                <a:solidFill>
                  <a:schemeClr val="accent1"/>
                </a:solidFill>
                <a:effectLst/>
              </a:rPr>
              <a:t>DATE,</a:t>
            </a:r>
            <a:r>
              <a:rPr lang="en-US" b="1" dirty="0">
                <a:solidFill>
                  <a:schemeClr val="accent1"/>
                </a:solidFill>
              </a:rPr>
              <a:t> </a:t>
            </a:r>
          </a:p>
          <a:p>
            <a:pPr algn="ctr"/>
            <a:r>
              <a:rPr lang="en-US" b="1" dirty="0" err="1">
                <a:solidFill>
                  <a:schemeClr val="accent1"/>
                </a:solidFill>
              </a:rPr>
              <a:t>total_amount</a:t>
            </a:r>
            <a:r>
              <a:rPr lang="en-US" b="1" dirty="0">
                <a:solidFill>
                  <a:schemeClr val="accent1"/>
                </a:solidFill>
              </a:rPr>
              <a:t> </a:t>
            </a:r>
            <a:r>
              <a:rPr lang="en-US" b="1" dirty="0">
                <a:solidFill>
                  <a:schemeClr val="accent1"/>
                </a:solidFill>
                <a:effectLst/>
              </a:rPr>
              <a:t>DECIMAL(8,2)</a:t>
            </a:r>
          </a:p>
          <a:p>
            <a:pPr algn="ctr"/>
            <a:r>
              <a:rPr lang="en-US" b="1" dirty="0" err="1">
                <a:solidFill>
                  <a:schemeClr val="accent1"/>
                </a:solidFill>
              </a:rPr>
              <a:t>driver_id</a:t>
            </a:r>
            <a:r>
              <a:rPr lang="en-US" b="1" dirty="0">
                <a:solidFill>
                  <a:schemeClr val="accent1"/>
                </a:solidFill>
              </a:rPr>
              <a:t> </a:t>
            </a:r>
            <a:r>
              <a:rPr lang="en-US" b="1" dirty="0">
                <a:solidFill>
                  <a:schemeClr val="accent1"/>
                </a:solidFill>
                <a:effectLst/>
              </a:rPr>
              <a:t>INT</a:t>
            </a:r>
          </a:p>
          <a:p>
            <a:pPr algn="ctr"/>
            <a:r>
              <a:rPr lang="en-US" b="1" dirty="0" err="1">
                <a:solidFill>
                  <a:schemeClr val="accent1"/>
                </a:solidFill>
              </a:rPr>
              <a:t>Dname</a:t>
            </a:r>
            <a:r>
              <a:rPr lang="en-US" b="1" dirty="0">
                <a:solidFill>
                  <a:schemeClr val="accent1"/>
                </a:solidFill>
              </a:rPr>
              <a:t> VARCHAR(50)</a:t>
            </a:r>
            <a:br>
              <a:rPr lang="en-US" b="1" dirty="0">
                <a:solidFill>
                  <a:schemeClr val="accent1"/>
                </a:solidFill>
              </a:rPr>
            </a:br>
            <a:r>
              <a:rPr lang="en-US" b="1" dirty="0" err="1">
                <a:solidFill>
                  <a:schemeClr val="accent1"/>
                </a:solidFill>
              </a:rPr>
              <a:t>Dphone</a:t>
            </a:r>
            <a:r>
              <a:rPr lang="en-US" b="1" dirty="0">
                <a:solidFill>
                  <a:schemeClr val="accent1"/>
                </a:solidFill>
              </a:rPr>
              <a:t> VARCHAR (15)</a:t>
            </a:r>
          </a:p>
          <a:p>
            <a:pPr algn="ctr"/>
            <a:r>
              <a:rPr lang="en-US" b="1" dirty="0" err="1">
                <a:solidFill>
                  <a:schemeClr val="accent1"/>
                </a:solidFill>
              </a:rPr>
              <a:t>vehicle_type</a:t>
            </a:r>
            <a:r>
              <a:rPr lang="en-US" b="1" dirty="0">
                <a:solidFill>
                  <a:schemeClr val="accent1"/>
                </a:solidFill>
              </a:rPr>
              <a:t> </a:t>
            </a:r>
            <a:r>
              <a:rPr lang="en-US" b="1" dirty="0">
                <a:solidFill>
                  <a:schemeClr val="accent1"/>
                </a:solidFill>
                <a:effectLst/>
              </a:rPr>
              <a:t>VARCHAR(20)</a:t>
            </a:r>
          </a:p>
          <a:p>
            <a:pPr algn="ctr"/>
            <a:r>
              <a:rPr lang="en-US" b="1" dirty="0" err="1">
                <a:solidFill>
                  <a:schemeClr val="accent1"/>
                </a:solidFill>
              </a:rPr>
              <a:t>item_id</a:t>
            </a:r>
            <a:r>
              <a:rPr lang="en-US" b="1" dirty="0">
                <a:solidFill>
                  <a:schemeClr val="accent1"/>
                </a:solidFill>
              </a:rPr>
              <a:t> INT</a:t>
            </a:r>
          </a:p>
          <a:p>
            <a:pPr algn="ctr"/>
            <a:r>
              <a:rPr lang="en-US" b="1" dirty="0">
                <a:solidFill>
                  <a:schemeClr val="accent1"/>
                </a:solidFill>
              </a:rPr>
              <a:t>description </a:t>
            </a:r>
            <a:r>
              <a:rPr lang="en-US" b="1" dirty="0">
                <a:solidFill>
                  <a:schemeClr val="accent1"/>
                </a:solidFill>
                <a:effectLst/>
              </a:rPr>
              <a:t>VARCHAR(100)</a:t>
            </a:r>
            <a:r>
              <a:rPr lang="en-US" b="1" dirty="0">
                <a:solidFill>
                  <a:schemeClr val="accent1"/>
                </a:solidFill>
              </a:rPr>
              <a:t> </a:t>
            </a:r>
          </a:p>
          <a:p>
            <a:pPr algn="ctr"/>
            <a:r>
              <a:rPr lang="en-US" b="1" dirty="0">
                <a:solidFill>
                  <a:schemeClr val="accent1"/>
                </a:solidFill>
              </a:rPr>
              <a:t>price </a:t>
            </a:r>
            <a:r>
              <a:rPr lang="en-US" b="1" dirty="0">
                <a:solidFill>
                  <a:schemeClr val="accent1"/>
                </a:solidFill>
                <a:effectLst/>
              </a:rPr>
              <a:t>DECIMAL(6,2)</a:t>
            </a:r>
            <a:endParaRPr lang="en-IN" b="1" dirty="0"/>
          </a:p>
        </p:txBody>
      </p:sp>
      <p:sp>
        <p:nvSpPr>
          <p:cNvPr id="6" name="Rectangle: Rounded Corners 5">
            <a:extLst>
              <a:ext uri="{FF2B5EF4-FFF2-40B4-BE49-F238E27FC236}">
                <a16:creationId xmlns:a16="http://schemas.microsoft.com/office/drawing/2014/main" id="{18A2A5F5-B087-57A1-F003-32A8A5C92B11}"/>
              </a:ext>
            </a:extLst>
          </p:cNvPr>
          <p:cNvSpPr/>
          <p:nvPr/>
        </p:nvSpPr>
        <p:spPr>
          <a:xfrm>
            <a:off x="4688856" y="1661560"/>
            <a:ext cx="2222339" cy="21899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7" name="Rectangle: Rounded Corners 6">
            <a:extLst>
              <a:ext uri="{FF2B5EF4-FFF2-40B4-BE49-F238E27FC236}">
                <a16:creationId xmlns:a16="http://schemas.microsoft.com/office/drawing/2014/main" id="{8D67ACA0-0667-ABEE-1D69-C61D181C2C36}"/>
              </a:ext>
            </a:extLst>
          </p:cNvPr>
          <p:cNvSpPr/>
          <p:nvPr/>
        </p:nvSpPr>
        <p:spPr>
          <a:xfrm>
            <a:off x="9533346" y="1573913"/>
            <a:ext cx="2222339" cy="23039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8" name="Rectangle: Rounded Corners 7">
            <a:extLst>
              <a:ext uri="{FF2B5EF4-FFF2-40B4-BE49-F238E27FC236}">
                <a16:creationId xmlns:a16="http://schemas.microsoft.com/office/drawing/2014/main" id="{2FCF013B-6846-BB30-66E0-427590BCF0B0}"/>
              </a:ext>
            </a:extLst>
          </p:cNvPr>
          <p:cNvSpPr/>
          <p:nvPr/>
        </p:nvSpPr>
        <p:spPr>
          <a:xfrm>
            <a:off x="7112240" y="1661563"/>
            <a:ext cx="2133601" cy="21899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cxnSp>
        <p:nvCxnSpPr>
          <p:cNvPr id="11" name="Straight Connector 10">
            <a:extLst>
              <a:ext uri="{FF2B5EF4-FFF2-40B4-BE49-F238E27FC236}">
                <a16:creationId xmlns:a16="http://schemas.microsoft.com/office/drawing/2014/main" id="{9A3938B1-F0EB-9AEB-341C-E16850F0B037}"/>
              </a:ext>
            </a:extLst>
          </p:cNvPr>
          <p:cNvCxnSpPr/>
          <p:nvPr/>
        </p:nvCxnSpPr>
        <p:spPr>
          <a:xfrm>
            <a:off x="4666011" y="2051677"/>
            <a:ext cx="22223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2F01F5-7367-5CF7-726D-27A8B0E18173}"/>
              </a:ext>
            </a:extLst>
          </p:cNvPr>
          <p:cNvCxnSpPr/>
          <p:nvPr/>
        </p:nvCxnSpPr>
        <p:spPr>
          <a:xfrm>
            <a:off x="7112239" y="2051677"/>
            <a:ext cx="21336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38D26E-180B-6979-D457-64B3EAFA6D64}"/>
              </a:ext>
            </a:extLst>
          </p:cNvPr>
          <p:cNvCxnSpPr/>
          <p:nvPr/>
        </p:nvCxnSpPr>
        <p:spPr>
          <a:xfrm>
            <a:off x="9533345" y="2051677"/>
            <a:ext cx="222233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880C547-176F-ED7E-E9CD-1A73FA7B498A}"/>
              </a:ext>
            </a:extLst>
          </p:cNvPr>
          <p:cNvSpPr txBox="1"/>
          <p:nvPr/>
        </p:nvSpPr>
        <p:spPr>
          <a:xfrm>
            <a:off x="5208270" y="1697102"/>
            <a:ext cx="1775460" cy="369332"/>
          </a:xfrm>
          <a:prstGeom prst="rect">
            <a:avLst/>
          </a:prstGeom>
          <a:noFill/>
        </p:spPr>
        <p:txBody>
          <a:bodyPr wrap="square" rtlCol="0">
            <a:spAutoFit/>
          </a:bodyPr>
          <a:lstStyle/>
          <a:p>
            <a:r>
              <a:rPr lang="en-IN" b="1" dirty="0">
                <a:solidFill>
                  <a:schemeClr val="accent1"/>
                </a:solidFill>
              </a:rPr>
              <a:t>Customers</a:t>
            </a:r>
          </a:p>
        </p:txBody>
      </p:sp>
      <p:sp>
        <p:nvSpPr>
          <p:cNvPr id="17" name="TextBox 16">
            <a:extLst>
              <a:ext uri="{FF2B5EF4-FFF2-40B4-BE49-F238E27FC236}">
                <a16:creationId xmlns:a16="http://schemas.microsoft.com/office/drawing/2014/main" id="{F71FC661-D57C-FC1A-2DE5-2EDD11381AF1}"/>
              </a:ext>
            </a:extLst>
          </p:cNvPr>
          <p:cNvSpPr txBox="1"/>
          <p:nvPr/>
        </p:nvSpPr>
        <p:spPr>
          <a:xfrm>
            <a:off x="7503144" y="1671954"/>
            <a:ext cx="1706593" cy="369332"/>
          </a:xfrm>
          <a:prstGeom prst="rect">
            <a:avLst/>
          </a:prstGeom>
          <a:noFill/>
        </p:spPr>
        <p:txBody>
          <a:bodyPr wrap="square" rtlCol="0">
            <a:spAutoFit/>
          </a:bodyPr>
          <a:lstStyle/>
          <a:p>
            <a:r>
              <a:rPr lang="en-IN" b="1" dirty="0">
                <a:solidFill>
                  <a:schemeClr val="accent1"/>
                </a:solidFill>
              </a:rPr>
              <a:t>Restaurants</a:t>
            </a:r>
          </a:p>
        </p:txBody>
      </p:sp>
      <p:sp>
        <p:nvSpPr>
          <p:cNvPr id="18" name="TextBox 17">
            <a:extLst>
              <a:ext uri="{FF2B5EF4-FFF2-40B4-BE49-F238E27FC236}">
                <a16:creationId xmlns:a16="http://schemas.microsoft.com/office/drawing/2014/main" id="{6AC3A9D0-336B-01A4-9CCF-FCE450234F5F}"/>
              </a:ext>
            </a:extLst>
          </p:cNvPr>
          <p:cNvSpPr txBox="1"/>
          <p:nvPr/>
        </p:nvSpPr>
        <p:spPr>
          <a:xfrm>
            <a:off x="10206832" y="1638671"/>
            <a:ext cx="1661160" cy="369332"/>
          </a:xfrm>
          <a:prstGeom prst="rect">
            <a:avLst/>
          </a:prstGeom>
          <a:noFill/>
        </p:spPr>
        <p:txBody>
          <a:bodyPr wrap="square" rtlCol="0">
            <a:spAutoFit/>
          </a:bodyPr>
          <a:lstStyle/>
          <a:p>
            <a:r>
              <a:rPr lang="en-IN" b="1" dirty="0">
                <a:solidFill>
                  <a:schemeClr val="accent1"/>
                </a:solidFill>
              </a:rPr>
              <a:t>Orders</a:t>
            </a:r>
          </a:p>
        </p:txBody>
      </p:sp>
      <p:sp>
        <p:nvSpPr>
          <p:cNvPr id="19" name="TextBox 18">
            <a:extLst>
              <a:ext uri="{FF2B5EF4-FFF2-40B4-BE49-F238E27FC236}">
                <a16:creationId xmlns:a16="http://schemas.microsoft.com/office/drawing/2014/main" id="{AFF4DFE5-9B11-5071-1F29-07A08C93DAAB}"/>
              </a:ext>
            </a:extLst>
          </p:cNvPr>
          <p:cNvSpPr txBox="1"/>
          <p:nvPr/>
        </p:nvSpPr>
        <p:spPr>
          <a:xfrm>
            <a:off x="4816645" y="2166113"/>
            <a:ext cx="1859280" cy="1615827"/>
          </a:xfrm>
          <a:prstGeom prst="rect">
            <a:avLst/>
          </a:prstGeom>
          <a:noFill/>
        </p:spPr>
        <p:txBody>
          <a:bodyPr wrap="square" rtlCol="0">
            <a:spAutoFit/>
          </a:bodyPr>
          <a:lstStyle/>
          <a:p>
            <a:r>
              <a:rPr lang="en-US" sz="1400" b="1" dirty="0" err="1">
                <a:solidFill>
                  <a:schemeClr val="accent1"/>
                </a:solidFill>
              </a:rPr>
              <a:t>Customer_id</a:t>
            </a:r>
            <a:r>
              <a:rPr lang="en-US" sz="1400" b="1" dirty="0">
                <a:solidFill>
                  <a:schemeClr val="accent1"/>
                </a:solidFill>
              </a:rPr>
              <a:t> </a:t>
            </a:r>
            <a:r>
              <a:rPr lang="en-US" sz="1400" b="1" dirty="0">
                <a:solidFill>
                  <a:schemeClr val="accent1"/>
                </a:solidFill>
                <a:effectLst/>
              </a:rPr>
              <a:t>INT</a:t>
            </a:r>
            <a:r>
              <a:rPr lang="en-US" sz="1400" b="1" dirty="0">
                <a:solidFill>
                  <a:schemeClr val="accent1"/>
                </a:solidFill>
              </a:rPr>
              <a:t> </a:t>
            </a:r>
            <a:r>
              <a:rPr lang="en-US" sz="1400" b="1" dirty="0">
                <a:solidFill>
                  <a:schemeClr val="accent1">
                    <a:lumMod val="50000"/>
                  </a:schemeClr>
                </a:solidFill>
              </a:rPr>
              <a:t>(PK)</a:t>
            </a:r>
          </a:p>
          <a:p>
            <a:r>
              <a:rPr lang="en-US" sz="1400" b="1" dirty="0" err="1">
                <a:solidFill>
                  <a:schemeClr val="accent1"/>
                </a:solidFill>
              </a:rPr>
              <a:t>Cname</a:t>
            </a:r>
            <a:r>
              <a:rPr lang="en-US" sz="1400" b="1" dirty="0">
                <a:solidFill>
                  <a:schemeClr val="accent1"/>
                </a:solidFill>
              </a:rPr>
              <a:t> </a:t>
            </a:r>
            <a:r>
              <a:rPr lang="en-US" sz="1400" b="1" dirty="0">
                <a:solidFill>
                  <a:schemeClr val="accent1"/>
                </a:solidFill>
                <a:effectLst/>
              </a:rPr>
              <a:t>VARCHAR(50)</a:t>
            </a:r>
            <a:endParaRPr lang="en-US" sz="1400" b="1" dirty="0">
              <a:solidFill>
                <a:schemeClr val="accent1"/>
              </a:solidFill>
            </a:endParaRPr>
          </a:p>
          <a:p>
            <a:r>
              <a:rPr lang="en-US" sz="1400" b="1" dirty="0" err="1">
                <a:solidFill>
                  <a:schemeClr val="accent1"/>
                </a:solidFill>
              </a:rPr>
              <a:t>Cemail</a:t>
            </a:r>
            <a:r>
              <a:rPr lang="en-US" sz="1400" b="1" dirty="0">
                <a:solidFill>
                  <a:schemeClr val="accent1"/>
                </a:solidFill>
              </a:rPr>
              <a:t> </a:t>
            </a:r>
            <a:r>
              <a:rPr lang="en-US" sz="1400" b="1" dirty="0">
                <a:solidFill>
                  <a:schemeClr val="accent1"/>
                </a:solidFill>
                <a:effectLst/>
              </a:rPr>
              <a:t>VARCHAR(50)</a:t>
            </a:r>
            <a:endParaRPr lang="en-US" sz="1400" b="1" dirty="0">
              <a:solidFill>
                <a:schemeClr val="accent1"/>
              </a:solidFill>
            </a:endParaRPr>
          </a:p>
          <a:p>
            <a:r>
              <a:rPr lang="en-US" sz="1400" b="1" dirty="0" err="1">
                <a:solidFill>
                  <a:schemeClr val="accent1"/>
                </a:solidFill>
              </a:rPr>
              <a:t>Cphone</a:t>
            </a:r>
            <a:r>
              <a:rPr lang="en-US" sz="1400" b="1" dirty="0">
                <a:solidFill>
                  <a:schemeClr val="accent1"/>
                </a:solidFill>
              </a:rPr>
              <a:t> </a:t>
            </a:r>
            <a:r>
              <a:rPr lang="en-US" sz="1400" b="1" dirty="0">
                <a:solidFill>
                  <a:schemeClr val="accent1"/>
                </a:solidFill>
                <a:effectLst/>
              </a:rPr>
              <a:t>VARCHAR(15)</a:t>
            </a:r>
            <a:endParaRPr lang="en-US" sz="1400" b="1" dirty="0">
              <a:solidFill>
                <a:schemeClr val="accent1"/>
              </a:solidFill>
            </a:endParaRPr>
          </a:p>
          <a:p>
            <a:r>
              <a:rPr lang="en-US" sz="1300" b="1" dirty="0" err="1">
                <a:solidFill>
                  <a:schemeClr val="accent1"/>
                </a:solidFill>
              </a:rPr>
              <a:t>Caddress</a:t>
            </a:r>
            <a:r>
              <a:rPr lang="en-US" sz="1300" b="1" dirty="0" err="1">
                <a:solidFill>
                  <a:schemeClr val="accent1"/>
                </a:solidFill>
                <a:effectLst/>
              </a:rPr>
              <a:t>VARCHAR</a:t>
            </a:r>
            <a:r>
              <a:rPr lang="en-US" sz="1300" b="1" dirty="0">
                <a:solidFill>
                  <a:schemeClr val="accent1"/>
                </a:solidFill>
                <a:effectLst/>
              </a:rPr>
              <a:t>(100)</a:t>
            </a:r>
          </a:p>
          <a:p>
            <a:pPr algn="ctr"/>
            <a:endParaRPr lang="en-US" sz="1200" b="1" dirty="0">
              <a:solidFill>
                <a:schemeClr val="accent1"/>
              </a:solidFill>
              <a:effectLst/>
            </a:endParaRPr>
          </a:p>
          <a:p>
            <a:endParaRPr lang="en-IN" b="1" dirty="0"/>
          </a:p>
        </p:txBody>
      </p:sp>
      <p:sp>
        <p:nvSpPr>
          <p:cNvPr id="20" name="TextBox 19">
            <a:extLst>
              <a:ext uri="{FF2B5EF4-FFF2-40B4-BE49-F238E27FC236}">
                <a16:creationId xmlns:a16="http://schemas.microsoft.com/office/drawing/2014/main" id="{A86899B0-0E9F-511E-4DBE-861755FA3EE2}"/>
              </a:ext>
            </a:extLst>
          </p:cNvPr>
          <p:cNvSpPr txBox="1"/>
          <p:nvPr/>
        </p:nvSpPr>
        <p:spPr>
          <a:xfrm>
            <a:off x="7198700" y="2134622"/>
            <a:ext cx="1782793" cy="1631216"/>
          </a:xfrm>
          <a:prstGeom prst="rect">
            <a:avLst/>
          </a:prstGeom>
          <a:noFill/>
        </p:spPr>
        <p:txBody>
          <a:bodyPr wrap="square" rtlCol="0">
            <a:spAutoFit/>
          </a:bodyPr>
          <a:lstStyle/>
          <a:p>
            <a:r>
              <a:rPr lang="en-US" sz="1400" b="1" dirty="0" err="1">
                <a:solidFill>
                  <a:schemeClr val="accent1"/>
                </a:solidFill>
              </a:rPr>
              <a:t>restaurant_id</a:t>
            </a:r>
            <a:r>
              <a:rPr lang="en-US" sz="1400" b="1" dirty="0">
                <a:solidFill>
                  <a:schemeClr val="accent1"/>
                </a:solidFill>
              </a:rPr>
              <a:t> </a:t>
            </a:r>
            <a:r>
              <a:rPr lang="en-US" sz="1400" b="1" dirty="0">
                <a:solidFill>
                  <a:schemeClr val="accent1"/>
                </a:solidFill>
                <a:effectLst/>
              </a:rPr>
              <a:t>INT</a:t>
            </a:r>
            <a:r>
              <a:rPr lang="en-US" sz="1400" b="1" dirty="0">
                <a:solidFill>
                  <a:schemeClr val="accent1"/>
                </a:solidFill>
              </a:rPr>
              <a:t> </a:t>
            </a:r>
            <a:r>
              <a:rPr lang="en-US" sz="1400" b="1" dirty="0">
                <a:solidFill>
                  <a:schemeClr val="accent1">
                    <a:lumMod val="50000"/>
                  </a:schemeClr>
                </a:solidFill>
              </a:rPr>
              <a:t>(PK)</a:t>
            </a:r>
          </a:p>
          <a:p>
            <a:r>
              <a:rPr lang="en-US" sz="1400" b="1" dirty="0" err="1">
                <a:solidFill>
                  <a:schemeClr val="accent1"/>
                </a:solidFill>
              </a:rPr>
              <a:t>rname</a:t>
            </a:r>
            <a:r>
              <a:rPr lang="en-US" sz="1400" b="1" dirty="0">
                <a:solidFill>
                  <a:schemeClr val="accent1"/>
                </a:solidFill>
              </a:rPr>
              <a:t> </a:t>
            </a:r>
            <a:r>
              <a:rPr lang="en-US" sz="1400" b="1" dirty="0">
                <a:solidFill>
                  <a:schemeClr val="accent1"/>
                </a:solidFill>
                <a:effectLst/>
              </a:rPr>
              <a:t>VARCHAR(50)</a:t>
            </a:r>
            <a:endParaRPr lang="en-US" sz="1400" b="1" dirty="0">
              <a:solidFill>
                <a:schemeClr val="accent1"/>
              </a:solidFill>
            </a:endParaRPr>
          </a:p>
          <a:p>
            <a:r>
              <a:rPr lang="en-US" sz="1400" b="1" dirty="0">
                <a:solidFill>
                  <a:schemeClr val="accent1"/>
                </a:solidFill>
              </a:rPr>
              <a:t>cuisine </a:t>
            </a:r>
            <a:r>
              <a:rPr lang="en-US" sz="1400" b="1" dirty="0">
                <a:solidFill>
                  <a:schemeClr val="accent1"/>
                </a:solidFill>
                <a:effectLst/>
              </a:rPr>
              <a:t>VARCHAR(30)</a:t>
            </a:r>
            <a:r>
              <a:rPr lang="en-US" sz="1400" b="1" dirty="0">
                <a:solidFill>
                  <a:schemeClr val="accent1"/>
                </a:solidFill>
              </a:rPr>
              <a:t> </a:t>
            </a:r>
          </a:p>
          <a:p>
            <a:r>
              <a:rPr lang="en-US" sz="1400" b="1" dirty="0">
                <a:solidFill>
                  <a:schemeClr val="accent1"/>
                </a:solidFill>
              </a:rPr>
              <a:t>rating </a:t>
            </a:r>
            <a:r>
              <a:rPr lang="en-US" sz="1400" b="1" dirty="0">
                <a:solidFill>
                  <a:schemeClr val="accent1"/>
                </a:solidFill>
                <a:effectLst/>
              </a:rPr>
              <a:t>DECIMAL(3,1)</a:t>
            </a:r>
          </a:p>
          <a:p>
            <a:r>
              <a:rPr lang="en-US" sz="1200" b="1" dirty="0" err="1">
                <a:solidFill>
                  <a:schemeClr val="accent1"/>
                </a:solidFill>
              </a:rPr>
              <a:t>Raddress</a:t>
            </a:r>
            <a:r>
              <a:rPr lang="en-US" sz="1200" b="1" dirty="0">
                <a:solidFill>
                  <a:schemeClr val="accent1"/>
                </a:solidFill>
              </a:rPr>
              <a:t> VARCHAR(100)</a:t>
            </a:r>
            <a:endParaRPr lang="en-US" sz="1200" b="1" dirty="0">
              <a:solidFill>
                <a:schemeClr val="accent1"/>
              </a:solidFill>
              <a:effectLst/>
            </a:endParaRPr>
          </a:p>
          <a:p>
            <a:endParaRPr lang="en-IN" b="1" dirty="0"/>
          </a:p>
        </p:txBody>
      </p:sp>
      <p:sp>
        <p:nvSpPr>
          <p:cNvPr id="21" name="Rectangle: Rounded Corners 20">
            <a:extLst>
              <a:ext uri="{FF2B5EF4-FFF2-40B4-BE49-F238E27FC236}">
                <a16:creationId xmlns:a16="http://schemas.microsoft.com/office/drawing/2014/main" id="{D00FDDFB-47E7-6B1D-D153-17CEFC70DF26}"/>
              </a:ext>
            </a:extLst>
          </p:cNvPr>
          <p:cNvSpPr/>
          <p:nvPr/>
        </p:nvSpPr>
        <p:spPr>
          <a:xfrm>
            <a:off x="4666011" y="4477719"/>
            <a:ext cx="2133601" cy="21899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2" name="Rectangle: Rounded Corners 21">
            <a:extLst>
              <a:ext uri="{FF2B5EF4-FFF2-40B4-BE49-F238E27FC236}">
                <a16:creationId xmlns:a16="http://schemas.microsoft.com/office/drawing/2014/main" id="{FCC2B9EE-7F01-496F-CA2F-C1BC0F529873}"/>
              </a:ext>
            </a:extLst>
          </p:cNvPr>
          <p:cNvSpPr/>
          <p:nvPr/>
        </p:nvSpPr>
        <p:spPr>
          <a:xfrm>
            <a:off x="7147366" y="4477719"/>
            <a:ext cx="2133601" cy="21899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3" name="TextBox 22">
            <a:extLst>
              <a:ext uri="{FF2B5EF4-FFF2-40B4-BE49-F238E27FC236}">
                <a16:creationId xmlns:a16="http://schemas.microsoft.com/office/drawing/2014/main" id="{15A9D678-C233-34CF-3F7E-A0F486CD3AF9}"/>
              </a:ext>
            </a:extLst>
          </p:cNvPr>
          <p:cNvSpPr txBox="1"/>
          <p:nvPr/>
        </p:nvSpPr>
        <p:spPr>
          <a:xfrm>
            <a:off x="9659821" y="2166113"/>
            <a:ext cx="1838960" cy="1338828"/>
          </a:xfrm>
          <a:prstGeom prst="rect">
            <a:avLst/>
          </a:prstGeom>
          <a:noFill/>
        </p:spPr>
        <p:txBody>
          <a:bodyPr wrap="square" rtlCol="0">
            <a:spAutoFit/>
          </a:bodyPr>
          <a:lstStyle/>
          <a:p>
            <a:r>
              <a:rPr lang="en-IN" sz="1400" b="1" dirty="0" err="1">
                <a:solidFill>
                  <a:schemeClr val="accent1"/>
                </a:solidFill>
              </a:rPr>
              <a:t>Order_id</a:t>
            </a:r>
            <a:r>
              <a:rPr lang="en-IN" sz="1400" b="1" dirty="0">
                <a:solidFill>
                  <a:schemeClr val="accent1"/>
                </a:solidFill>
              </a:rPr>
              <a:t> INT </a:t>
            </a:r>
            <a:r>
              <a:rPr lang="en-IN" sz="1400" b="1" dirty="0">
                <a:solidFill>
                  <a:schemeClr val="accent1">
                    <a:lumMod val="50000"/>
                  </a:schemeClr>
                </a:solidFill>
              </a:rPr>
              <a:t>(PK)</a:t>
            </a:r>
          </a:p>
          <a:p>
            <a:r>
              <a:rPr lang="en-IN" sz="1400" b="1" dirty="0" err="1">
                <a:solidFill>
                  <a:schemeClr val="accent1"/>
                </a:solidFill>
              </a:rPr>
              <a:t>Order_date</a:t>
            </a:r>
            <a:r>
              <a:rPr lang="en-IN" sz="1400" b="1" dirty="0">
                <a:solidFill>
                  <a:schemeClr val="accent1"/>
                </a:solidFill>
              </a:rPr>
              <a:t> DATE</a:t>
            </a:r>
          </a:p>
          <a:p>
            <a:r>
              <a:rPr lang="en-IN" sz="1100" b="1" dirty="0" err="1">
                <a:solidFill>
                  <a:schemeClr val="accent1"/>
                </a:solidFill>
              </a:rPr>
              <a:t>Total_amount</a:t>
            </a:r>
            <a:r>
              <a:rPr lang="en-IN" sz="1100" b="1" dirty="0">
                <a:solidFill>
                  <a:schemeClr val="accent1"/>
                </a:solidFill>
              </a:rPr>
              <a:t> DECIMAL(8,2)</a:t>
            </a:r>
          </a:p>
          <a:p>
            <a:r>
              <a:rPr lang="en-IN" sz="1400" b="1" dirty="0" err="1">
                <a:solidFill>
                  <a:schemeClr val="accent1"/>
                </a:solidFill>
              </a:rPr>
              <a:t>Customer_id</a:t>
            </a:r>
            <a:r>
              <a:rPr lang="en-IN" sz="1400" b="1" dirty="0">
                <a:solidFill>
                  <a:schemeClr val="accent1"/>
                </a:solidFill>
              </a:rPr>
              <a:t> INT </a:t>
            </a:r>
            <a:r>
              <a:rPr lang="en-IN" sz="1400" b="1" dirty="0">
                <a:solidFill>
                  <a:schemeClr val="accent1">
                    <a:lumMod val="50000"/>
                  </a:schemeClr>
                </a:solidFill>
              </a:rPr>
              <a:t>(FK)</a:t>
            </a:r>
          </a:p>
          <a:p>
            <a:r>
              <a:rPr lang="en-IN" sz="1400" b="1" dirty="0" err="1">
                <a:solidFill>
                  <a:schemeClr val="accent1"/>
                </a:solidFill>
              </a:rPr>
              <a:t>Restaurant_id</a:t>
            </a:r>
            <a:r>
              <a:rPr lang="en-IN" sz="1400" b="1" dirty="0">
                <a:solidFill>
                  <a:schemeClr val="accent1"/>
                </a:solidFill>
              </a:rPr>
              <a:t> INT </a:t>
            </a:r>
            <a:r>
              <a:rPr lang="en-IN" sz="1400" b="1" dirty="0">
                <a:solidFill>
                  <a:schemeClr val="accent1">
                    <a:lumMod val="50000"/>
                  </a:schemeClr>
                </a:solidFill>
              </a:rPr>
              <a:t>(FK)</a:t>
            </a:r>
            <a:endParaRPr lang="en-IN" sz="1400" b="1" dirty="0">
              <a:solidFill>
                <a:schemeClr val="accent1"/>
              </a:solidFill>
            </a:endParaRPr>
          </a:p>
          <a:p>
            <a:r>
              <a:rPr lang="en-IN" sz="1400" b="1" dirty="0" err="1">
                <a:solidFill>
                  <a:schemeClr val="accent1"/>
                </a:solidFill>
              </a:rPr>
              <a:t>Driver_id</a:t>
            </a:r>
            <a:r>
              <a:rPr lang="en-IN" sz="1400" b="1" dirty="0">
                <a:solidFill>
                  <a:schemeClr val="accent1"/>
                </a:solidFill>
              </a:rPr>
              <a:t> INT </a:t>
            </a:r>
            <a:r>
              <a:rPr lang="en-IN" sz="1400" b="1" dirty="0">
                <a:solidFill>
                  <a:schemeClr val="accent1">
                    <a:lumMod val="50000"/>
                  </a:schemeClr>
                </a:solidFill>
              </a:rPr>
              <a:t>(FK)</a:t>
            </a:r>
            <a:endParaRPr lang="en-IN" sz="1400" b="1" dirty="0">
              <a:solidFill>
                <a:schemeClr val="accent1"/>
              </a:solidFill>
            </a:endParaRPr>
          </a:p>
        </p:txBody>
      </p:sp>
      <p:cxnSp>
        <p:nvCxnSpPr>
          <p:cNvPr id="25" name="Straight Connector 24">
            <a:extLst>
              <a:ext uri="{FF2B5EF4-FFF2-40B4-BE49-F238E27FC236}">
                <a16:creationId xmlns:a16="http://schemas.microsoft.com/office/drawing/2014/main" id="{3CB6AAFF-6F9F-6DB4-4EBD-07B28448F963}"/>
              </a:ext>
            </a:extLst>
          </p:cNvPr>
          <p:cNvCxnSpPr/>
          <p:nvPr/>
        </p:nvCxnSpPr>
        <p:spPr>
          <a:xfrm>
            <a:off x="4666011" y="4838218"/>
            <a:ext cx="21336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21EB51-8860-760A-B7D1-D80DFA45B122}"/>
              </a:ext>
            </a:extLst>
          </p:cNvPr>
          <p:cNvCxnSpPr>
            <a:cxnSpLocks/>
          </p:cNvCxnSpPr>
          <p:nvPr/>
        </p:nvCxnSpPr>
        <p:spPr>
          <a:xfrm>
            <a:off x="7147366" y="4838219"/>
            <a:ext cx="213360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9013F74-F748-CCC8-8058-639C08922EB9}"/>
              </a:ext>
            </a:extLst>
          </p:cNvPr>
          <p:cNvSpPr txBox="1"/>
          <p:nvPr/>
        </p:nvSpPr>
        <p:spPr>
          <a:xfrm>
            <a:off x="4910559" y="4534388"/>
            <a:ext cx="1562582" cy="584775"/>
          </a:xfrm>
          <a:prstGeom prst="rect">
            <a:avLst/>
          </a:prstGeom>
          <a:noFill/>
        </p:spPr>
        <p:txBody>
          <a:bodyPr wrap="square" rtlCol="0">
            <a:spAutoFit/>
          </a:bodyPr>
          <a:lstStyle/>
          <a:p>
            <a:r>
              <a:rPr lang="en-IN" sz="1600" b="1" dirty="0" err="1">
                <a:solidFill>
                  <a:schemeClr val="accent1"/>
                </a:solidFill>
              </a:rPr>
              <a:t>Delivery_Drivers</a:t>
            </a:r>
            <a:endParaRPr lang="en-IN" sz="1600" b="1" dirty="0">
              <a:solidFill>
                <a:schemeClr val="accent1"/>
              </a:solidFill>
            </a:endParaRPr>
          </a:p>
        </p:txBody>
      </p:sp>
      <p:sp>
        <p:nvSpPr>
          <p:cNvPr id="30" name="TextBox 29">
            <a:extLst>
              <a:ext uri="{FF2B5EF4-FFF2-40B4-BE49-F238E27FC236}">
                <a16:creationId xmlns:a16="http://schemas.microsoft.com/office/drawing/2014/main" id="{25F8192C-D07C-6220-261E-FE0F9A607978}"/>
              </a:ext>
            </a:extLst>
          </p:cNvPr>
          <p:cNvSpPr txBox="1"/>
          <p:nvPr/>
        </p:nvSpPr>
        <p:spPr>
          <a:xfrm>
            <a:off x="7616142" y="4545963"/>
            <a:ext cx="1481560" cy="338554"/>
          </a:xfrm>
          <a:prstGeom prst="rect">
            <a:avLst/>
          </a:prstGeom>
          <a:noFill/>
        </p:spPr>
        <p:txBody>
          <a:bodyPr wrap="square" rtlCol="0">
            <a:spAutoFit/>
          </a:bodyPr>
          <a:lstStyle/>
          <a:p>
            <a:r>
              <a:rPr lang="en-IN" sz="1600" b="1" dirty="0" err="1">
                <a:solidFill>
                  <a:schemeClr val="accent1"/>
                </a:solidFill>
              </a:rPr>
              <a:t>Menu_items</a:t>
            </a:r>
            <a:endParaRPr lang="en-IN" sz="1600" b="1" dirty="0">
              <a:solidFill>
                <a:schemeClr val="accent1"/>
              </a:solidFill>
            </a:endParaRPr>
          </a:p>
        </p:txBody>
      </p:sp>
      <p:sp>
        <p:nvSpPr>
          <p:cNvPr id="31" name="TextBox 30">
            <a:extLst>
              <a:ext uri="{FF2B5EF4-FFF2-40B4-BE49-F238E27FC236}">
                <a16:creationId xmlns:a16="http://schemas.microsoft.com/office/drawing/2014/main" id="{5A2306DB-2544-A846-BFAB-B952989DFC1E}"/>
              </a:ext>
            </a:extLst>
          </p:cNvPr>
          <p:cNvSpPr txBox="1"/>
          <p:nvPr/>
        </p:nvSpPr>
        <p:spPr>
          <a:xfrm>
            <a:off x="4816645" y="5058137"/>
            <a:ext cx="1859280" cy="1384995"/>
          </a:xfrm>
          <a:prstGeom prst="rect">
            <a:avLst/>
          </a:prstGeom>
          <a:noFill/>
        </p:spPr>
        <p:txBody>
          <a:bodyPr wrap="square" rtlCol="0">
            <a:spAutoFit/>
          </a:bodyPr>
          <a:lstStyle/>
          <a:p>
            <a:r>
              <a:rPr lang="en-US" sz="1400" b="1" dirty="0" err="1">
                <a:solidFill>
                  <a:schemeClr val="accent1"/>
                </a:solidFill>
              </a:rPr>
              <a:t>Driver_id</a:t>
            </a:r>
            <a:r>
              <a:rPr lang="en-US" sz="1400" b="1" dirty="0">
                <a:solidFill>
                  <a:schemeClr val="accent1"/>
                </a:solidFill>
              </a:rPr>
              <a:t> </a:t>
            </a:r>
            <a:r>
              <a:rPr lang="en-US" sz="1400" b="1" dirty="0">
                <a:solidFill>
                  <a:schemeClr val="accent1"/>
                </a:solidFill>
                <a:effectLst/>
              </a:rPr>
              <a:t>INT </a:t>
            </a:r>
            <a:r>
              <a:rPr lang="en-IN" sz="1400" b="1" dirty="0">
                <a:solidFill>
                  <a:schemeClr val="accent1">
                    <a:lumMod val="50000"/>
                  </a:schemeClr>
                </a:solidFill>
              </a:rPr>
              <a:t>(PK)</a:t>
            </a:r>
            <a:endParaRPr lang="en-US" sz="1400" b="1" dirty="0">
              <a:solidFill>
                <a:schemeClr val="accent1"/>
              </a:solidFill>
              <a:effectLst/>
            </a:endParaRPr>
          </a:p>
          <a:p>
            <a:r>
              <a:rPr lang="en-US" sz="1400" b="1" dirty="0" err="1">
                <a:solidFill>
                  <a:schemeClr val="accent1"/>
                </a:solidFill>
              </a:rPr>
              <a:t>Dname</a:t>
            </a:r>
            <a:r>
              <a:rPr lang="en-US" sz="1400" b="1" dirty="0">
                <a:solidFill>
                  <a:schemeClr val="accent1"/>
                </a:solidFill>
              </a:rPr>
              <a:t> VARCHAR(50)</a:t>
            </a:r>
            <a:br>
              <a:rPr lang="en-US" sz="1400" b="1" dirty="0">
                <a:solidFill>
                  <a:schemeClr val="accent1"/>
                </a:solidFill>
              </a:rPr>
            </a:br>
            <a:r>
              <a:rPr lang="en-US" sz="1400" b="1" dirty="0" err="1">
                <a:solidFill>
                  <a:schemeClr val="accent1"/>
                </a:solidFill>
              </a:rPr>
              <a:t>Dphone</a:t>
            </a:r>
            <a:r>
              <a:rPr lang="en-US" sz="1400" b="1" dirty="0">
                <a:solidFill>
                  <a:schemeClr val="accent1"/>
                </a:solidFill>
              </a:rPr>
              <a:t> VARCHAR (15)</a:t>
            </a:r>
          </a:p>
          <a:p>
            <a:r>
              <a:rPr lang="en-US" sz="1200" b="1" dirty="0" err="1">
                <a:solidFill>
                  <a:schemeClr val="accent1"/>
                </a:solidFill>
              </a:rPr>
              <a:t>Vehicle_type</a:t>
            </a:r>
            <a:r>
              <a:rPr lang="en-US" sz="1200" b="1" dirty="0">
                <a:solidFill>
                  <a:schemeClr val="accent1"/>
                </a:solidFill>
              </a:rPr>
              <a:t> </a:t>
            </a:r>
            <a:r>
              <a:rPr lang="en-US" sz="1200" b="1" dirty="0">
                <a:solidFill>
                  <a:schemeClr val="accent1"/>
                </a:solidFill>
                <a:effectLst/>
              </a:rPr>
              <a:t>VARCHAR(20)</a:t>
            </a:r>
          </a:p>
          <a:p>
            <a:endParaRPr lang="en-IN" b="1" dirty="0"/>
          </a:p>
        </p:txBody>
      </p:sp>
      <p:sp>
        <p:nvSpPr>
          <p:cNvPr id="32" name="TextBox 31">
            <a:extLst>
              <a:ext uri="{FF2B5EF4-FFF2-40B4-BE49-F238E27FC236}">
                <a16:creationId xmlns:a16="http://schemas.microsoft.com/office/drawing/2014/main" id="{FA09F55D-4163-04EF-2AB3-19140898243E}"/>
              </a:ext>
            </a:extLst>
          </p:cNvPr>
          <p:cNvSpPr txBox="1"/>
          <p:nvPr/>
        </p:nvSpPr>
        <p:spPr>
          <a:xfrm>
            <a:off x="7206140" y="5058137"/>
            <a:ext cx="2133600" cy="1231106"/>
          </a:xfrm>
          <a:prstGeom prst="rect">
            <a:avLst/>
          </a:prstGeom>
          <a:noFill/>
        </p:spPr>
        <p:txBody>
          <a:bodyPr wrap="square" rtlCol="0">
            <a:spAutoFit/>
          </a:bodyPr>
          <a:lstStyle/>
          <a:p>
            <a:r>
              <a:rPr lang="en-US" sz="1400" b="1" dirty="0" err="1">
                <a:solidFill>
                  <a:schemeClr val="accent1"/>
                </a:solidFill>
              </a:rPr>
              <a:t>item_id</a:t>
            </a:r>
            <a:r>
              <a:rPr lang="en-US" sz="1400" b="1" dirty="0">
                <a:solidFill>
                  <a:schemeClr val="accent1"/>
                </a:solidFill>
              </a:rPr>
              <a:t> INT </a:t>
            </a:r>
            <a:r>
              <a:rPr lang="en-IN" sz="1400" b="1" dirty="0">
                <a:solidFill>
                  <a:schemeClr val="accent1">
                    <a:lumMod val="50000"/>
                  </a:schemeClr>
                </a:solidFill>
              </a:rPr>
              <a:t>(PK)</a:t>
            </a:r>
            <a:endParaRPr lang="en-US" sz="1400" b="1" dirty="0">
              <a:solidFill>
                <a:schemeClr val="accent1"/>
              </a:solidFill>
            </a:endParaRPr>
          </a:p>
          <a:p>
            <a:r>
              <a:rPr lang="en-US" sz="1400" b="1" dirty="0" err="1">
                <a:solidFill>
                  <a:schemeClr val="accent1"/>
                </a:solidFill>
              </a:rPr>
              <a:t>description</a:t>
            </a:r>
            <a:r>
              <a:rPr lang="en-US" sz="1400" b="1" dirty="0" err="1">
                <a:solidFill>
                  <a:schemeClr val="accent1"/>
                </a:solidFill>
                <a:effectLst/>
              </a:rPr>
              <a:t>VARCHAR</a:t>
            </a:r>
            <a:r>
              <a:rPr lang="en-US" sz="1400" b="1" dirty="0">
                <a:solidFill>
                  <a:schemeClr val="accent1"/>
                </a:solidFill>
                <a:effectLst/>
              </a:rPr>
              <a:t>(100)</a:t>
            </a:r>
            <a:r>
              <a:rPr lang="en-US" sz="1400" b="1" dirty="0">
                <a:solidFill>
                  <a:schemeClr val="accent1"/>
                </a:solidFill>
              </a:rPr>
              <a:t> </a:t>
            </a:r>
          </a:p>
          <a:p>
            <a:r>
              <a:rPr lang="en-US" sz="1400" b="1" dirty="0">
                <a:solidFill>
                  <a:schemeClr val="accent1"/>
                </a:solidFill>
              </a:rPr>
              <a:t>price </a:t>
            </a:r>
            <a:r>
              <a:rPr lang="en-US" sz="1400" b="1" dirty="0">
                <a:solidFill>
                  <a:schemeClr val="accent1"/>
                </a:solidFill>
                <a:effectLst/>
              </a:rPr>
              <a:t>DECIMAL(6,2)</a:t>
            </a:r>
          </a:p>
          <a:p>
            <a:r>
              <a:rPr lang="en-US" sz="1400" b="1" dirty="0" err="1">
                <a:solidFill>
                  <a:schemeClr val="accent1"/>
                </a:solidFill>
              </a:rPr>
              <a:t>Restaurant_id</a:t>
            </a:r>
            <a:r>
              <a:rPr lang="en-US" sz="1400" b="1" dirty="0">
                <a:solidFill>
                  <a:schemeClr val="accent1"/>
                </a:solidFill>
              </a:rPr>
              <a:t> INT </a:t>
            </a:r>
            <a:r>
              <a:rPr lang="en-IN" sz="1400" b="1" dirty="0">
                <a:solidFill>
                  <a:schemeClr val="accent1">
                    <a:lumMod val="50000"/>
                  </a:schemeClr>
                </a:solidFill>
              </a:rPr>
              <a:t>(FK)</a:t>
            </a:r>
            <a:endParaRPr lang="en-IN" sz="1400" b="1" dirty="0"/>
          </a:p>
          <a:p>
            <a:endParaRPr lang="en-IN" b="1" dirty="0"/>
          </a:p>
        </p:txBody>
      </p:sp>
      <p:cxnSp>
        <p:nvCxnSpPr>
          <p:cNvPr id="39" name="Straight Connector 38">
            <a:extLst>
              <a:ext uri="{FF2B5EF4-FFF2-40B4-BE49-F238E27FC236}">
                <a16:creationId xmlns:a16="http://schemas.microsoft.com/office/drawing/2014/main" id="{DBA2E012-B8C6-E835-8B8E-67BB61DAAE58}"/>
              </a:ext>
            </a:extLst>
          </p:cNvPr>
          <p:cNvCxnSpPr/>
          <p:nvPr/>
        </p:nvCxnSpPr>
        <p:spPr>
          <a:xfrm>
            <a:off x="4236334" y="4155311"/>
            <a:ext cx="63429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E57EAA-08BA-5D89-5E10-D6F4F6609F9D}"/>
              </a:ext>
            </a:extLst>
          </p:cNvPr>
          <p:cNvCxnSpPr/>
          <p:nvPr/>
        </p:nvCxnSpPr>
        <p:spPr>
          <a:xfrm flipV="1">
            <a:off x="5046562" y="3550394"/>
            <a:ext cx="645288" cy="6049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B754A4-5B8B-2DE1-AF44-960B11F31FD9}"/>
              </a:ext>
            </a:extLst>
          </p:cNvPr>
          <p:cNvCxnSpPr/>
          <p:nvPr/>
        </p:nvCxnSpPr>
        <p:spPr>
          <a:xfrm flipV="1">
            <a:off x="7503144" y="3550394"/>
            <a:ext cx="711022" cy="6049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107E0A9-8922-271B-33D1-F17E81E6D322}"/>
              </a:ext>
            </a:extLst>
          </p:cNvPr>
          <p:cNvCxnSpPr/>
          <p:nvPr/>
        </p:nvCxnSpPr>
        <p:spPr>
          <a:xfrm flipV="1">
            <a:off x="10000527" y="3532314"/>
            <a:ext cx="601619" cy="6229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3967131-4842-2C0F-8F9B-FCF9088E8CB1}"/>
              </a:ext>
            </a:extLst>
          </p:cNvPr>
          <p:cNvCxnSpPr/>
          <p:nvPr/>
        </p:nvCxnSpPr>
        <p:spPr>
          <a:xfrm>
            <a:off x="5653196" y="4141139"/>
            <a:ext cx="784853" cy="4596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86392EF-3BA7-9F66-87E3-CA437ADF05B9}"/>
              </a:ext>
            </a:extLst>
          </p:cNvPr>
          <p:cNvCxnSpPr/>
          <p:nvPr/>
        </p:nvCxnSpPr>
        <p:spPr>
          <a:xfrm>
            <a:off x="7955668" y="4155305"/>
            <a:ext cx="850447" cy="4704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4CC30771-C747-9122-8D0D-EEF5A037D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145641" y="4246453"/>
            <a:ext cx="3862524" cy="2634042"/>
          </a:xfrm>
          <a:prstGeom prst="rect">
            <a:avLst/>
          </a:prstGeom>
        </p:spPr>
      </p:pic>
      <p:sp>
        <p:nvSpPr>
          <p:cNvPr id="52" name="Scroll: Horizontal 51">
            <a:extLst>
              <a:ext uri="{FF2B5EF4-FFF2-40B4-BE49-F238E27FC236}">
                <a16:creationId xmlns:a16="http://schemas.microsoft.com/office/drawing/2014/main" id="{4A5DE1EB-764F-AAFF-87CE-E73B8DC530E2}"/>
              </a:ext>
            </a:extLst>
          </p:cNvPr>
          <p:cNvSpPr/>
          <p:nvPr/>
        </p:nvSpPr>
        <p:spPr>
          <a:xfrm>
            <a:off x="4641395" y="583095"/>
            <a:ext cx="7226597" cy="1004942"/>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53" name="TextBox 52">
            <a:extLst>
              <a:ext uri="{FF2B5EF4-FFF2-40B4-BE49-F238E27FC236}">
                <a16:creationId xmlns:a16="http://schemas.microsoft.com/office/drawing/2014/main" id="{0A3F01C1-D03F-C1F6-EA20-FBEEA6FD087B}"/>
              </a:ext>
            </a:extLst>
          </p:cNvPr>
          <p:cNvSpPr txBox="1"/>
          <p:nvPr/>
        </p:nvSpPr>
        <p:spPr>
          <a:xfrm>
            <a:off x="4710716" y="713229"/>
            <a:ext cx="7006899" cy="784830"/>
          </a:xfrm>
          <a:prstGeom prst="rect">
            <a:avLst/>
          </a:prstGeom>
          <a:noFill/>
        </p:spPr>
        <p:txBody>
          <a:bodyPr wrap="square" rtlCol="0">
            <a:spAutoFit/>
          </a:bodyPr>
          <a:lstStyle/>
          <a:p>
            <a:pPr marL="285750" indent="-285750">
              <a:buFont typeface="Arial" panose="020B0604020202020204" pitchFamily="34" charset="0"/>
              <a:buChar char="•"/>
            </a:pPr>
            <a:r>
              <a:rPr lang="en-IN" sz="1500" b="1" dirty="0">
                <a:solidFill>
                  <a:schemeClr val="accent1">
                    <a:lumMod val="75000"/>
                  </a:schemeClr>
                </a:solidFill>
              </a:rPr>
              <a:t>Remove Partial Dependency, </a:t>
            </a:r>
            <a:r>
              <a:rPr lang="en-US" sz="1500" b="1" dirty="0">
                <a:solidFill>
                  <a:schemeClr val="accent1">
                    <a:lumMod val="75000"/>
                  </a:schemeClr>
                </a:solidFill>
              </a:rPr>
              <a:t>This means we must separate the data into multiple tables to remove partial dependency, such as separating orders, customers, restaurants, drivers, and items into different tables.</a:t>
            </a:r>
            <a:endParaRPr lang="en-IN" sz="1500" b="1" dirty="0">
              <a:solidFill>
                <a:schemeClr val="accent1">
                  <a:lumMod val="75000"/>
                </a:schemeClr>
              </a:solidFill>
            </a:endParaRPr>
          </a:p>
        </p:txBody>
      </p:sp>
    </p:spTree>
    <p:extLst>
      <p:ext uri="{BB962C8B-B14F-4D97-AF65-F5344CB8AC3E}">
        <p14:creationId xmlns:p14="http://schemas.microsoft.com/office/powerpoint/2010/main" val="866223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AF9BE-326C-20B7-2752-9E152110E07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671E073-C495-3D90-BEDD-A2BA098C51B2}"/>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3" name="Picture 2">
            <a:extLst>
              <a:ext uri="{FF2B5EF4-FFF2-40B4-BE49-F238E27FC236}">
                <a16:creationId xmlns:a16="http://schemas.microsoft.com/office/drawing/2014/main" id="{F0755128-EA52-A4FD-2022-A62BCFE4E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839" y="2920180"/>
            <a:ext cx="5788784" cy="3947652"/>
          </a:xfrm>
          <a:prstGeom prst="rect">
            <a:avLst/>
          </a:prstGeom>
        </p:spPr>
      </p:pic>
      <p:sp>
        <p:nvSpPr>
          <p:cNvPr id="5" name="Scroll: Horizontal 4">
            <a:extLst>
              <a:ext uri="{FF2B5EF4-FFF2-40B4-BE49-F238E27FC236}">
                <a16:creationId xmlns:a16="http://schemas.microsoft.com/office/drawing/2014/main" id="{D849C662-A03D-F525-F13D-B9EF98CD99EB}"/>
              </a:ext>
            </a:extLst>
          </p:cNvPr>
          <p:cNvSpPr/>
          <p:nvPr/>
        </p:nvSpPr>
        <p:spPr>
          <a:xfrm>
            <a:off x="4352504" y="108154"/>
            <a:ext cx="7423355" cy="4031226"/>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6" name="TextBox 5">
            <a:extLst>
              <a:ext uri="{FF2B5EF4-FFF2-40B4-BE49-F238E27FC236}">
                <a16:creationId xmlns:a16="http://schemas.microsoft.com/office/drawing/2014/main" id="{28F8C35C-0A6E-F786-BFDB-2E32D039195C}"/>
              </a:ext>
            </a:extLst>
          </p:cNvPr>
          <p:cNvSpPr txBox="1"/>
          <p:nvPr/>
        </p:nvSpPr>
        <p:spPr>
          <a:xfrm>
            <a:off x="5011265" y="815716"/>
            <a:ext cx="6105832" cy="2616101"/>
          </a:xfrm>
          <a:prstGeom prst="rect">
            <a:avLst/>
          </a:prstGeom>
          <a:noFill/>
        </p:spPr>
        <p:txBody>
          <a:bodyPr wrap="square" rtlCol="0">
            <a:spAutoFit/>
          </a:bodyPr>
          <a:lstStyle/>
          <a:p>
            <a:pPr algn="ctr"/>
            <a:r>
              <a:rPr lang="en-IN" sz="2000" b="1" dirty="0">
                <a:solidFill>
                  <a:schemeClr val="accent1">
                    <a:lumMod val="75000"/>
                  </a:schemeClr>
                </a:solidFill>
              </a:rPr>
              <a:t>3NF (THIRD NORMAL FORM)</a:t>
            </a:r>
          </a:p>
          <a:p>
            <a:pPr marL="285750" indent="-285750">
              <a:buFont typeface="Arial" panose="020B0604020202020204" pitchFamily="34" charset="0"/>
              <a:buChar char="•"/>
            </a:pPr>
            <a:r>
              <a:rPr lang="en-US" b="1" dirty="0">
                <a:solidFill>
                  <a:schemeClr val="accent1">
                    <a:lumMod val="75000"/>
                  </a:schemeClr>
                </a:solidFill>
              </a:rPr>
              <a:t>No transitive dependencies. A transitive dependency occurs when one non-key attribute depends on another non-key attribute.</a:t>
            </a:r>
          </a:p>
          <a:p>
            <a:pPr marL="285750" indent="-285750">
              <a:buFont typeface="Arial" panose="020B0604020202020204" pitchFamily="34" charset="0"/>
              <a:buChar char="•"/>
            </a:pPr>
            <a:r>
              <a:rPr lang="en-IN" b="1" dirty="0">
                <a:solidFill>
                  <a:schemeClr val="accent1">
                    <a:lumMod val="75000"/>
                  </a:schemeClr>
                </a:solidFill>
              </a:rPr>
              <a:t>There will be no change from 2NF in Customers Table, Restaurants Table, </a:t>
            </a:r>
            <a:r>
              <a:rPr lang="en-IN" b="1" dirty="0" err="1">
                <a:solidFill>
                  <a:schemeClr val="accent1">
                    <a:lumMod val="75000"/>
                  </a:schemeClr>
                </a:solidFill>
              </a:rPr>
              <a:t>Delivery_Drivers</a:t>
            </a:r>
            <a:r>
              <a:rPr lang="en-IN" b="1" dirty="0">
                <a:solidFill>
                  <a:schemeClr val="accent1">
                    <a:lumMod val="75000"/>
                  </a:schemeClr>
                </a:solidFill>
              </a:rPr>
              <a:t> Table and </a:t>
            </a:r>
            <a:r>
              <a:rPr lang="en-IN" b="1" dirty="0" err="1">
                <a:solidFill>
                  <a:schemeClr val="accent1">
                    <a:lumMod val="75000"/>
                  </a:schemeClr>
                </a:solidFill>
              </a:rPr>
              <a:t>Menu_items</a:t>
            </a:r>
            <a:r>
              <a:rPr lang="en-IN" b="1" dirty="0">
                <a:solidFill>
                  <a:schemeClr val="accent1">
                    <a:lumMod val="75000"/>
                  </a:schemeClr>
                </a:solidFill>
              </a:rPr>
              <a:t> Table.</a:t>
            </a:r>
          </a:p>
          <a:p>
            <a:pPr marL="285750" indent="-285750">
              <a:buFont typeface="Arial" panose="020B0604020202020204" pitchFamily="34" charset="0"/>
              <a:buChar char="•"/>
            </a:pPr>
            <a:r>
              <a:rPr lang="en-IN" b="1" dirty="0">
                <a:solidFill>
                  <a:schemeClr val="accent1">
                    <a:lumMod val="75000"/>
                  </a:schemeClr>
                </a:solidFill>
              </a:rPr>
              <a:t>Orders Table is only modified to remove transitive dependency</a:t>
            </a:r>
          </a:p>
        </p:txBody>
      </p:sp>
    </p:spTree>
    <p:extLst>
      <p:ext uri="{BB962C8B-B14F-4D97-AF65-F5344CB8AC3E}">
        <p14:creationId xmlns:p14="http://schemas.microsoft.com/office/powerpoint/2010/main" val="2295037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8D927-3ADB-C0F3-DFBC-79ED2B097A2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DD317C-DC4E-33A8-6739-FB8578D4749F}"/>
              </a:ext>
            </a:extLst>
          </p:cNvPr>
          <p:cNvSpPr/>
          <p:nvPr/>
        </p:nvSpPr>
        <p:spPr>
          <a:xfrm>
            <a:off x="0" y="0"/>
            <a:ext cx="12192000" cy="6858000"/>
          </a:xfrm>
          <a:prstGeom prst="rect">
            <a:avLst/>
          </a:prstGeom>
          <a:solidFill>
            <a:srgbClr val="002F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Scroll: Horizontal 1">
            <a:extLst>
              <a:ext uri="{FF2B5EF4-FFF2-40B4-BE49-F238E27FC236}">
                <a16:creationId xmlns:a16="http://schemas.microsoft.com/office/drawing/2014/main" id="{E2B8BF78-075E-63DF-837E-FC8B1A9B28EA}"/>
              </a:ext>
            </a:extLst>
          </p:cNvPr>
          <p:cNvSpPr/>
          <p:nvPr/>
        </p:nvSpPr>
        <p:spPr>
          <a:xfrm>
            <a:off x="2782392" y="151287"/>
            <a:ext cx="9243704" cy="4786964"/>
          </a:xfrm>
          <a:prstGeom prst="horizontalScrol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TextBox 2">
            <a:extLst>
              <a:ext uri="{FF2B5EF4-FFF2-40B4-BE49-F238E27FC236}">
                <a16:creationId xmlns:a16="http://schemas.microsoft.com/office/drawing/2014/main" id="{584979D5-ADED-2276-B6D9-5DDA395AE391}"/>
              </a:ext>
            </a:extLst>
          </p:cNvPr>
          <p:cNvSpPr txBox="1"/>
          <p:nvPr/>
        </p:nvSpPr>
        <p:spPr>
          <a:xfrm>
            <a:off x="3366246" y="759665"/>
            <a:ext cx="8825754" cy="3816429"/>
          </a:xfrm>
          <a:prstGeom prst="rect">
            <a:avLst/>
          </a:prstGeom>
          <a:noFill/>
        </p:spPr>
        <p:txBody>
          <a:bodyPr wrap="square" rtlCol="0">
            <a:spAutoFit/>
          </a:bodyPr>
          <a:lstStyle/>
          <a:p>
            <a:r>
              <a:rPr lang="en-IN" sz="3600" b="1" dirty="0">
                <a:solidFill>
                  <a:schemeClr val="accent1">
                    <a:lumMod val="75000"/>
                  </a:schemeClr>
                </a:solidFill>
              </a:rPr>
              <a:t>FUNCTIONAL DEPENDENCY</a:t>
            </a:r>
          </a:p>
          <a:p>
            <a:r>
              <a:rPr lang="en-US" sz="1600" b="1" dirty="0">
                <a:solidFill>
                  <a:schemeClr val="accent1">
                    <a:lumMod val="75000"/>
                  </a:schemeClr>
                </a:solidFill>
              </a:rPr>
              <a:t>A functional dependency is a relationship between two attributes in a database where one attribute (or a group of attributes) uniquely determines the value of another attribute. In simpler terms, if you know the value of one attribute, you can determine the value of another.</a:t>
            </a:r>
          </a:p>
          <a:p>
            <a:endParaRPr lang="en-IN" sz="1600" b="1" dirty="0">
              <a:solidFill>
                <a:schemeClr val="accent1">
                  <a:lumMod val="75000"/>
                </a:schemeClr>
              </a:solidFill>
            </a:endParaRPr>
          </a:p>
          <a:p>
            <a:pPr marL="457200" indent="-457200">
              <a:buFont typeface="Arial" panose="020B0604020202020204" pitchFamily="34" charset="0"/>
              <a:buChar char="•"/>
            </a:pPr>
            <a:r>
              <a:rPr lang="en-IN" sz="1600" b="1" dirty="0" err="1">
                <a:solidFill>
                  <a:schemeClr val="accent1">
                    <a:lumMod val="75000"/>
                  </a:schemeClr>
                </a:solidFill>
              </a:rPr>
              <a:t>Restaurant_id</a:t>
            </a:r>
            <a:r>
              <a:rPr lang="en-IN" sz="1600" b="1" dirty="0">
                <a:solidFill>
                  <a:schemeClr val="accent1">
                    <a:lumMod val="75000"/>
                  </a:schemeClr>
                </a:solidFill>
              </a:rPr>
              <a:t>                        </a:t>
            </a:r>
            <a:r>
              <a:rPr lang="en-IN" sz="1600" b="1" dirty="0">
                <a:solidFill>
                  <a:schemeClr val="accent1">
                    <a:lumMod val="75000"/>
                  </a:schemeClr>
                </a:solidFill>
                <a:sym typeface="Wingdings" panose="05000000000000000000" pitchFamily="2" charset="2"/>
              </a:rPr>
              <a:t></a:t>
            </a:r>
            <a:r>
              <a:rPr lang="en-IN" sz="1600" b="1" dirty="0">
                <a:solidFill>
                  <a:schemeClr val="accent1">
                    <a:lumMod val="75000"/>
                  </a:schemeClr>
                </a:solidFill>
              </a:rPr>
              <a:t>	  </a:t>
            </a:r>
            <a:r>
              <a:rPr lang="en-IN" sz="1600" b="1" dirty="0" err="1">
                <a:solidFill>
                  <a:schemeClr val="accent1">
                    <a:lumMod val="75000"/>
                  </a:schemeClr>
                </a:solidFill>
              </a:rPr>
              <a:t>Rname</a:t>
            </a:r>
            <a:r>
              <a:rPr lang="en-IN" sz="1600" b="1" dirty="0">
                <a:solidFill>
                  <a:schemeClr val="accent1">
                    <a:lumMod val="75000"/>
                  </a:schemeClr>
                </a:solidFill>
              </a:rPr>
              <a:t>, cuisine, </a:t>
            </a:r>
            <a:r>
              <a:rPr lang="en-IN" sz="1600" b="1" dirty="0" err="1">
                <a:solidFill>
                  <a:schemeClr val="accent1">
                    <a:lumMod val="75000"/>
                  </a:schemeClr>
                </a:solidFill>
              </a:rPr>
              <a:t>Raddress</a:t>
            </a:r>
            <a:r>
              <a:rPr lang="en-IN" sz="1600" b="1" dirty="0">
                <a:solidFill>
                  <a:schemeClr val="accent1">
                    <a:lumMod val="75000"/>
                  </a:schemeClr>
                </a:solidFill>
              </a:rPr>
              <a:t>, rating</a:t>
            </a:r>
          </a:p>
          <a:p>
            <a:pPr marL="457200" indent="-457200">
              <a:buFont typeface="Arial" panose="020B0604020202020204" pitchFamily="34" charset="0"/>
              <a:buChar char="•"/>
            </a:pPr>
            <a:r>
              <a:rPr lang="en-IN" sz="1600" b="1" dirty="0" err="1">
                <a:solidFill>
                  <a:schemeClr val="accent1">
                    <a:lumMod val="75000"/>
                  </a:schemeClr>
                </a:solidFill>
              </a:rPr>
              <a:t>Item_id</a:t>
            </a:r>
            <a:r>
              <a:rPr lang="en-IN" sz="1600" b="1" dirty="0">
                <a:solidFill>
                  <a:schemeClr val="accent1">
                    <a:lumMod val="75000"/>
                  </a:schemeClr>
                </a:solidFill>
              </a:rPr>
              <a:t>                                   </a:t>
            </a:r>
            <a:r>
              <a:rPr lang="en-IN" sz="1600" b="1" dirty="0">
                <a:solidFill>
                  <a:schemeClr val="accent1">
                    <a:lumMod val="75000"/>
                  </a:schemeClr>
                </a:solidFill>
                <a:sym typeface="Wingdings" panose="05000000000000000000" pitchFamily="2" charset="2"/>
              </a:rPr>
              <a:t></a:t>
            </a:r>
            <a:r>
              <a:rPr lang="en-IN" sz="1600" b="1" dirty="0">
                <a:solidFill>
                  <a:schemeClr val="accent1">
                    <a:lumMod val="75000"/>
                  </a:schemeClr>
                </a:solidFill>
              </a:rPr>
              <a:t> 	  </a:t>
            </a:r>
            <a:r>
              <a:rPr lang="en-IN" sz="1600" b="1" dirty="0" err="1">
                <a:solidFill>
                  <a:schemeClr val="accent1">
                    <a:lumMod val="75000"/>
                  </a:schemeClr>
                </a:solidFill>
              </a:rPr>
              <a:t>Restaurant_id</a:t>
            </a:r>
            <a:r>
              <a:rPr lang="en-IN" sz="1600" b="1" dirty="0">
                <a:solidFill>
                  <a:schemeClr val="accent1">
                    <a:lumMod val="75000"/>
                  </a:schemeClr>
                </a:solidFill>
              </a:rPr>
              <a:t>, description, price</a:t>
            </a:r>
          </a:p>
          <a:p>
            <a:pPr marL="457200" indent="-457200">
              <a:buFont typeface="Arial" panose="020B0604020202020204" pitchFamily="34" charset="0"/>
              <a:buChar char="•"/>
            </a:pPr>
            <a:r>
              <a:rPr lang="en-IN" sz="1600" b="1" dirty="0">
                <a:solidFill>
                  <a:schemeClr val="accent1">
                    <a:lumMod val="75000"/>
                  </a:schemeClr>
                </a:solidFill>
              </a:rPr>
              <a:t>(</a:t>
            </a:r>
            <a:r>
              <a:rPr lang="en-IN" sz="1600" b="1" dirty="0" err="1">
                <a:solidFill>
                  <a:schemeClr val="accent1">
                    <a:lumMod val="75000"/>
                  </a:schemeClr>
                </a:solidFill>
              </a:rPr>
              <a:t>item_id,restaurant_id</a:t>
            </a:r>
            <a:r>
              <a:rPr lang="en-IN" sz="1600" b="1" dirty="0">
                <a:solidFill>
                  <a:schemeClr val="accent1">
                    <a:lumMod val="75000"/>
                  </a:schemeClr>
                </a:solidFill>
              </a:rPr>
              <a:t>)       </a:t>
            </a:r>
            <a:r>
              <a:rPr lang="en-IN" sz="1600" b="1" dirty="0">
                <a:solidFill>
                  <a:schemeClr val="accent1">
                    <a:lumMod val="75000"/>
                  </a:schemeClr>
                </a:solidFill>
                <a:sym typeface="Wingdings" panose="05000000000000000000" pitchFamily="2" charset="2"/>
              </a:rPr>
              <a:t></a:t>
            </a:r>
            <a:r>
              <a:rPr lang="en-IN" sz="1600" b="1" dirty="0">
                <a:solidFill>
                  <a:schemeClr val="accent1">
                    <a:lumMod val="75000"/>
                  </a:schemeClr>
                </a:solidFill>
              </a:rPr>
              <a:t> 	  Description, price</a:t>
            </a:r>
          </a:p>
          <a:p>
            <a:pPr marL="457200" indent="-457200">
              <a:buFont typeface="Arial" panose="020B0604020202020204" pitchFamily="34" charset="0"/>
              <a:buChar char="•"/>
            </a:pPr>
            <a:r>
              <a:rPr lang="en-IN" sz="1600" b="1" dirty="0" err="1">
                <a:solidFill>
                  <a:schemeClr val="accent1">
                    <a:lumMod val="75000"/>
                  </a:schemeClr>
                </a:solidFill>
              </a:rPr>
              <a:t>Order_id</a:t>
            </a:r>
            <a:r>
              <a:rPr lang="en-IN" sz="1600" b="1" dirty="0">
                <a:solidFill>
                  <a:schemeClr val="accent1">
                    <a:lumMod val="75000"/>
                  </a:schemeClr>
                </a:solidFill>
              </a:rPr>
              <a:t> 	                   </a:t>
            </a:r>
            <a:r>
              <a:rPr lang="en-IN" sz="1600" b="1" dirty="0">
                <a:solidFill>
                  <a:schemeClr val="accent1">
                    <a:lumMod val="75000"/>
                  </a:schemeClr>
                </a:solidFill>
                <a:sym typeface="Wingdings" panose="05000000000000000000" pitchFamily="2" charset="2"/>
              </a:rPr>
              <a:t></a:t>
            </a:r>
            <a:r>
              <a:rPr lang="en-IN" sz="1600" b="1" dirty="0">
                <a:solidFill>
                  <a:schemeClr val="accent1">
                    <a:lumMod val="75000"/>
                  </a:schemeClr>
                </a:solidFill>
              </a:rPr>
              <a:t>      	  </a:t>
            </a:r>
            <a:r>
              <a:rPr lang="en-IN" sz="1600" b="1" dirty="0" err="1">
                <a:solidFill>
                  <a:schemeClr val="accent1">
                    <a:lumMod val="75000"/>
                  </a:schemeClr>
                </a:solidFill>
              </a:rPr>
              <a:t>Restaurant_id</a:t>
            </a:r>
            <a:r>
              <a:rPr lang="en-IN" sz="1600" b="1" dirty="0">
                <a:solidFill>
                  <a:schemeClr val="accent1">
                    <a:lumMod val="75000"/>
                  </a:schemeClr>
                </a:solidFill>
              </a:rPr>
              <a:t>, </a:t>
            </a:r>
            <a:r>
              <a:rPr lang="en-IN" sz="1600" b="1" dirty="0" err="1">
                <a:solidFill>
                  <a:schemeClr val="accent1">
                    <a:lumMod val="75000"/>
                  </a:schemeClr>
                </a:solidFill>
              </a:rPr>
              <a:t>customer_id</a:t>
            </a:r>
            <a:r>
              <a:rPr lang="en-IN" sz="1600" b="1" dirty="0">
                <a:solidFill>
                  <a:schemeClr val="accent1">
                    <a:lumMod val="75000"/>
                  </a:schemeClr>
                </a:solidFill>
              </a:rPr>
              <a:t>, </a:t>
            </a:r>
            <a:r>
              <a:rPr lang="en-IN" sz="1600" b="1" dirty="0" err="1">
                <a:solidFill>
                  <a:schemeClr val="accent1">
                    <a:lumMod val="75000"/>
                  </a:schemeClr>
                </a:solidFill>
              </a:rPr>
              <a:t>order_date,total_amount</a:t>
            </a:r>
            <a:r>
              <a:rPr lang="en-IN" sz="1600" b="1" dirty="0">
                <a:solidFill>
                  <a:schemeClr val="accent1">
                    <a:lumMod val="75000"/>
                  </a:schemeClr>
                </a:solidFill>
              </a:rPr>
              <a:t>, 				  </a:t>
            </a:r>
            <a:r>
              <a:rPr lang="en-IN" sz="1600" b="1" dirty="0" err="1">
                <a:solidFill>
                  <a:schemeClr val="accent1">
                    <a:lumMod val="75000"/>
                  </a:schemeClr>
                </a:solidFill>
              </a:rPr>
              <a:t>driver_id</a:t>
            </a:r>
            <a:endParaRPr lang="en-IN" sz="1600" b="1" dirty="0">
              <a:solidFill>
                <a:schemeClr val="accent1">
                  <a:lumMod val="75000"/>
                </a:schemeClr>
              </a:solidFill>
            </a:endParaRPr>
          </a:p>
          <a:p>
            <a:pPr marL="457200" indent="-457200">
              <a:buFont typeface="Arial" panose="020B0604020202020204" pitchFamily="34" charset="0"/>
              <a:buChar char="•"/>
            </a:pPr>
            <a:r>
              <a:rPr lang="en-IN" sz="1600" b="1" dirty="0">
                <a:solidFill>
                  <a:schemeClr val="accent1">
                    <a:lumMod val="75000"/>
                  </a:schemeClr>
                </a:solidFill>
              </a:rPr>
              <a:t>(</a:t>
            </a:r>
            <a:r>
              <a:rPr lang="en-IN" sz="1600" b="1" dirty="0" err="1">
                <a:solidFill>
                  <a:schemeClr val="accent1">
                    <a:lumMod val="75000"/>
                  </a:schemeClr>
                </a:solidFill>
              </a:rPr>
              <a:t>order_id,restaurant_id</a:t>
            </a:r>
            <a:r>
              <a:rPr lang="en-IN" sz="1600" b="1" dirty="0">
                <a:solidFill>
                  <a:schemeClr val="accent1">
                    <a:lumMod val="75000"/>
                  </a:schemeClr>
                </a:solidFill>
              </a:rPr>
              <a:t>)      </a:t>
            </a:r>
            <a:r>
              <a:rPr lang="en-IN" sz="1600" b="1" dirty="0">
                <a:solidFill>
                  <a:schemeClr val="accent1">
                    <a:lumMod val="75000"/>
                  </a:schemeClr>
                </a:solidFill>
                <a:sym typeface="Wingdings" panose="05000000000000000000" pitchFamily="2" charset="2"/>
              </a:rPr>
              <a:t>	  </a:t>
            </a:r>
            <a:r>
              <a:rPr lang="en-IN" sz="1600" b="1" dirty="0" err="1">
                <a:solidFill>
                  <a:schemeClr val="accent1">
                    <a:lumMod val="75000"/>
                  </a:schemeClr>
                </a:solidFill>
                <a:sym typeface="Wingdings" panose="05000000000000000000" pitchFamily="2" charset="2"/>
              </a:rPr>
              <a:t>C</a:t>
            </a:r>
            <a:r>
              <a:rPr lang="en-IN" sz="1600" b="1" dirty="0" err="1">
                <a:solidFill>
                  <a:schemeClr val="accent1">
                    <a:lumMod val="75000"/>
                  </a:schemeClr>
                </a:solidFill>
              </a:rPr>
              <a:t>ustomer_id</a:t>
            </a:r>
            <a:r>
              <a:rPr lang="en-IN" sz="1600" b="1" dirty="0">
                <a:solidFill>
                  <a:schemeClr val="accent1">
                    <a:lumMod val="75000"/>
                  </a:schemeClr>
                </a:solidFill>
              </a:rPr>
              <a:t>, </a:t>
            </a:r>
            <a:r>
              <a:rPr lang="en-IN" sz="1600" b="1" dirty="0" err="1">
                <a:solidFill>
                  <a:schemeClr val="accent1">
                    <a:lumMod val="75000"/>
                  </a:schemeClr>
                </a:solidFill>
              </a:rPr>
              <a:t>order_date,total_amount</a:t>
            </a:r>
            <a:r>
              <a:rPr lang="en-IN" sz="1600" b="1" dirty="0">
                <a:solidFill>
                  <a:schemeClr val="accent1">
                    <a:lumMod val="75000"/>
                  </a:schemeClr>
                </a:solidFill>
              </a:rPr>
              <a:t>, </a:t>
            </a:r>
            <a:r>
              <a:rPr lang="en-IN" sz="1600" b="1" dirty="0" err="1">
                <a:solidFill>
                  <a:schemeClr val="accent1">
                    <a:lumMod val="75000"/>
                  </a:schemeClr>
                </a:solidFill>
              </a:rPr>
              <a:t>driver_id</a:t>
            </a:r>
            <a:endParaRPr lang="en-IN" sz="1600" b="1" dirty="0">
              <a:solidFill>
                <a:schemeClr val="accent1">
                  <a:lumMod val="75000"/>
                </a:schemeClr>
              </a:solidFill>
            </a:endParaRPr>
          </a:p>
          <a:p>
            <a:pPr marL="457200" indent="-457200">
              <a:buFont typeface="Arial" panose="020B0604020202020204" pitchFamily="34" charset="0"/>
              <a:buChar char="•"/>
            </a:pPr>
            <a:r>
              <a:rPr lang="en-IN" sz="1600" b="1" dirty="0" err="1">
                <a:solidFill>
                  <a:schemeClr val="accent1">
                    <a:lumMod val="75000"/>
                  </a:schemeClr>
                </a:solidFill>
              </a:rPr>
              <a:t>Customer_id</a:t>
            </a:r>
            <a:r>
              <a:rPr lang="en-IN" sz="1600" b="1" dirty="0">
                <a:solidFill>
                  <a:schemeClr val="accent1">
                    <a:lumMod val="75000"/>
                  </a:schemeClr>
                </a:solidFill>
              </a:rPr>
              <a:t>	                   </a:t>
            </a:r>
            <a:r>
              <a:rPr lang="en-IN" sz="1600" b="1" dirty="0">
                <a:solidFill>
                  <a:schemeClr val="accent1">
                    <a:lumMod val="75000"/>
                  </a:schemeClr>
                </a:solidFill>
                <a:sym typeface="Wingdings" panose="05000000000000000000" pitchFamily="2" charset="2"/>
              </a:rPr>
              <a:t>    	  </a:t>
            </a:r>
            <a:r>
              <a:rPr lang="en-IN" sz="1600" b="1" dirty="0" err="1">
                <a:solidFill>
                  <a:schemeClr val="accent1">
                    <a:lumMod val="75000"/>
                  </a:schemeClr>
                </a:solidFill>
                <a:sym typeface="Wingdings" panose="05000000000000000000" pitchFamily="2" charset="2"/>
              </a:rPr>
              <a:t>Cname</a:t>
            </a:r>
            <a:r>
              <a:rPr lang="en-IN" sz="1600" b="1" dirty="0">
                <a:solidFill>
                  <a:schemeClr val="accent1">
                    <a:lumMod val="75000"/>
                  </a:schemeClr>
                </a:solidFill>
                <a:sym typeface="Wingdings" panose="05000000000000000000" pitchFamily="2" charset="2"/>
              </a:rPr>
              <a:t>, </a:t>
            </a:r>
            <a:r>
              <a:rPr lang="en-IN" sz="1600" b="1" dirty="0" err="1">
                <a:solidFill>
                  <a:schemeClr val="accent1">
                    <a:lumMod val="75000"/>
                  </a:schemeClr>
                </a:solidFill>
                <a:sym typeface="Wingdings" panose="05000000000000000000" pitchFamily="2" charset="2"/>
              </a:rPr>
              <a:t>Cemail</a:t>
            </a:r>
            <a:r>
              <a:rPr lang="en-IN" sz="1600" b="1" dirty="0">
                <a:solidFill>
                  <a:schemeClr val="accent1">
                    <a:lumMod val="75000"/>
                  </a:schemeClr>
                </a:solidFill>
                <a:sym typeface="Wingdings" panose="05000000000000000000" pitchFamily="2" charset="2"/>
              </a:rPr>
              <a:t>, </a:t>
            </a:r>
            <a:r>
              <a:rPr lang="en-IN" sz="1600" b="1" dirty="0" err="1">
                <a:solidFill>
                  <a:schemeClr val="accent1">
                    <a:lumMod val="75000"/>
                  </a:schemeClr>
                </a:solidFill>
                <a:sym typeface="Wingdings" panose="05000000000000000000" pitchFamily="2" charset="2"/>
              </a:rPr>
              <a:t>Cphone,Caddress</a:t>
            </a:r>
            <a:endParaRPr lang="en-IN" sz="1600" b="1" dirty="0">
              <a:solidFill>
                <a:schemeClr val="accent1">
                  <a:lumMod val="75000"/>
                </a:schemeClr>
              </a:solidFill>
              <a:sym typeface="Wingdings" panose="05000000000000000000" pitchFamily="2" charset="2"/>
            </a:endParaRPr>
          </a:p>
          <a:p>
            <a:pPr marL="457200" indent="-457200">
              <a:buFont typeface="Arial" panose="020B0604020202020204" pitchFamily="34" charset="0"/>
              <a:buChar char="•"/>
            </a:pPr>
            <a:r>
              <a:rPr lang="en-IN" sz="1600" b="1" dirty="0" err="1">
                <a:solidFill>
                  <a:schemeClr val="accent1">
                    <a:lumMod val="75000"/>
                  </a:schemeClr>
                </a:solidFill>
                <a:sym typeface="Wingdings" panose="05000000000000000000" pitchFamily="2" charset="2"/>
              </a:rPr>
              <a:t>Delivery_Drivers</a:t>
            </a:r>
            <a:r>
              <a:rPr lang="en-IN" sz="1600" b="1" dirty="0">
                <a:solidFill>
                  <a:schemeClr val="accent1">
                    <a:lumMod val="75000"/>
                  </a:schemeClr>
                </a:solidFill>
                <a:sym typeface="Wingdings" panose="05000000000000000000" pitchFamily="2" charset="2"/>
              </a:rPr>
              <a:t>	                        	  </a:t>
            </a:r>
            <a:r>
              <a:rPr lang="en-IN" sz="1600" b="1" dirty="0" err="1">
                <a:solidFill>
                  <a:schemeClr val="accent1">
                    <a:lumMod val="75000"/>
                  </a:schemeClr>
                </a:solidFill>
                <a:sym typeface="Wingdings" panose="05000000000000000000" pitchFamily="2" charset="2"/>
              </a:rPr>
              <a:t>Dname</a:t>
            </a:r>
            <a:r>
              <a:rPr lang="en-IN" sz="1600" b="1" dirty="0">
                <a:solidFill>
                  <a:schemeClr val="accent1">
                    <a:lumMod val="75000"/>
                  </a:schemeClr>
                </a:solidFill>
                <a:sym typeface="Wingdings" panose="05000000000000000000" pitchFamily="2" charset="2"/>
              </a:rPr>
              <a:t>, </a:t>
            </a:r>
            <a:r>
              <a:rPr lang="en-IN" sz="1600" b="1" dirty="0" err="1">
                <a:solidFill>
                  <a:schemeClr val="accent1">
                    <a:lumMod val="75000"/>
                  </a:schemeClr>
                </a:solidFill>
                <a:sym typeface="Wingdings" panose="05000000000000000000" pitchFamily="2" charset="2"/>
              </a:rPr>
              <a:t>Dphone</a:t>
            </a:r>
            <a:r>
              <a:rPr lang="en-IN" sz="1600" b="1" dirty="0">
                <a:solidFill>
                  <a:schemeClr val="accent1">
                    <a:lumMod val="75000"/>
                  </a:schemeClr>
                </a:solidFill>
                <a:sym typeface="Wingdings" panose="05000000000000000000" pitchFamily="2" charset="2"/>
              </a:rPr>
              <a:t>, </a:t>
            </a:r>
            <a:r>
              <a:rPr lang="en-IN" sz="1600" b="1" dirty="0" err="1">
                <a:solidFill>
                  <a:schemeClr val="accent1">
                    <a:lumMod val="75000"/>
                  </a:schemeClr>
                </a:solidFill>
                <a:sym typeface="Wingdings" panose="05000000000000000000" pitchFamily="2" charset="2"/>
              </a:rPr>
              <a:t>vehicle_type</a:t>
            </a:r>
            <a:r>
              <a:rPr lang="en-IN" sz="1600" b="1" dirty="0">
                <a:solidFill>
                  <a:schemeClr val="accent1">
                    <a:lumMod val="75000"/>
                  </a:schemeClr>
                </a:solidFill>
                <a:sym typeface="Wingdings" panose="05000000000000000000" pitchFamily="2" charset="2"/>
              </a:rPr>
              <a:t> </a:t>
            </a:r>
            <a:endParaRPr lang="en-IN" sz="1600" b="1" dirty="0">
              <a:solidFill>
                <a:schemeClr val="accent1">
                  <a:lumMod val="75000"/>
                </a:schemeClr>
              </a:solidFill>
            </a:endParaRPr>
          </a:p>
          <a:p>
            <a:endParaRPr lang="en-IN" sz="1400" b="1" dirty="0">
              <a:solidFill>
                <a:schemeClr val="accent1">
                  <a:lumMod val="75000"/>
                </a:schemeClr>
              </a:solidFill>
            </a:endParaRPr>
          </a:p>
        </p:txBody>
      </p:sp>
      <p:pic>
        <p:nvPicPr>
          <p:cNvPr id="10" name="Picture 9">
            <a:extLst>
              <a:ext uri="{FF2B5EF4-FFF2-40B4-BE49-F238E27FC236}">
                <a16:creationId xmlns:a16="http://schemas.microsoft.com/office/drawing/2014/main" id="{B436FCE1-9212-5CA2-5489-981401AF7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265" y="3018503"/>
            <a:ext cx="5630186" cy="3839497"/>
          </a:xfrm>
          <a:prstGeom prst="rect">
            <a:avLst/>
          </a:prstGeom>
        </p:spPr>
      </p:pic>
    </p:spTree>
    <p:extLst>
      <p:ext uri="{BB962C8B-B14F-4D97-AF65-F5344CB8AC3E}">
        <p14:creationId xmlns:p14="http://schemas.microsoft.com/office/powerpoint/2010/main" val="1860203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4918</Words>
  <Application>Microsoft Office PowerPoint</Application>
  <PresentationFormat>Widescreen</PresentationFormat>
  <Paragraphs>534</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Calisto MT</vt:lpstr>
      <vt:lpstr>Castellar</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PRIYANKA</dc:creator>
  <cp:lastModifiedBy>PRIYANKA</cp:lastModifiedBy>
  <cp:revision>35</cp:revision>
  <dcterms:created xsi:type="dcterms:W3CDTF">2024-10-13T09:53:16Z</dcterms:created>
  <dcterms:modified xsi:type="dcterms:W3CDTF">2024-10-26T08:46:04Z</dcterms:modified>
</cp:coreProperties>
</file>